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310" r:id="rId3"/>
    <p:sldId id="313" r:id="rId4"/>
    <p:sldId id="257" r:id="rId5"/>
    <p:sldId id="259" r:id="rId6"/>
    <p:sldId id="297" r:id="rId7"/>
    <p:sldId id="298" r:id="rId8"/>
    <p:sldId id="260" r:id="rId9"/>
    <p:sldId id="296" r:id="rId10"/>
    <p:sldId id="261" r:id="rId11"/>
    <p:sldId id="305" r:id="rId12"/>
    <p:sldId id="306" r:id="rId13"/>
    <p:sldId id="307" r:id="rId14"/>
    <p:sldId id="299" r:id="rId15"/>
    <p:sldId id="300" r:id="rId16"/>
    <p:sldId id="301" r:id="rId17"/>
    <p:sldId id="302" r:id="rId18"/>
    <p:sldId id="303" r:id="rId19"/>
    <p:sldId id="304" r:id="rId20"/>
    <p:sldId id="290" r:id="rId21"/>
    <p:sldId id="291" r:id="rId22"/>
    <p:sldId id="312" r:id="rId23"/>
    <p:sldId id="268" r:id="rId24"/>
    <p:sldId id="263" r:id="rId25"/>
    <p:sldId id="265" r:id="rId26"/>
    <p:sldId id="266" r:id="rId27"/>
    <p:sldId id="267" r:id="rId28"/>
    <p:sldId id="269" r:id="rId29"/>
    <p:sldId id="270" r:id="rId30"/>
    <p:sldId id="271" r:id="rId31"/>
    <p:sldId id="272" r:id="rId32"/>
    <p:sldId id="264" r:id="rId33"/>
    <p:sldId id="275" r:id="rId34"/>
    <p:sldId id="276" r:id="rId35"/>
    <p:sldId id="277" r:id="rId36"/>
    <p:sldId id="279" r:id="rId37"/>
    <p:sldId id="278" r:id="rId38"/>
    <p:sldId id="273" r:id="rId39"/>
    <p:sldId id="30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975" autoAdjust="0"/>
  </p:normalViewPr>
  <p:slideViewPr>
    <p:cSldViewPr snapToGrid="0">
      <p:cViewPr>
        <p:scale>
          <a:sx n="52" d="100"/>
          <a:sy n="52" d="100"/>
        </p:scale>
        <p:origin x="-138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BB853-4CF4-4F06-85CE-2EB42E986EA4}" type="datetimeFigureOut">
              <a:rPr lang="en-US" smtClean="0"/>
              <a:t>4/6/2015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6AB69-3D07-4CED-810B-12CCD71C2ACE}" type="slidenum">
              <a:rPr lang="en-US" smtClean="0"/>
              <a:t>‹#›</a:t>
            </a:fld>
            <a:endParaRPr lang="en-US"/>
          </a:p>
        </p:txBody>
      </p:sp>
    </p:spTree>
    <p:extLst>
      <p:ext uri="{BB962C8B-B14F-4D97-AF65-F5344CB8AC3E}">
        <p14:creationId xmlns:p14="http://schemas.microsoft.com/office/powerpoint/2010/main" val="400092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76AB69-3D07-4CED-810B-12CCD71C2ACE}" type="slidenum">
              <a:rPr lang="en-US" smtClean="0"/>
              <a:t>1</a:t>
            </a:fld>
            <a:endParaRPr lang="en-US"/>
          </a:p>
        </p:txBody>
      </p:sp>
    </p:spTree>
    <p:extLst>
      <p:ext uri="{BB962C8B-B14F-4D97-AF65-F5344CB8AC3E}">
        <p14:creationId xmlns:p14="http://schemas.microsoft.com/office/powerpoint/2010/main" val="1818342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http://www.acupebble.com/</a:t>
            </a:r>
            <a:endParaRPr lang="en-US" dirty="0"/>
          </a:p>
        </p:txBody>
      </p:sp>
      <p:sp>
        <p:nvSpPr>
          <p:cNvPr id="4" name="Slide Number Placeholder 3"/>
          <p:cNvSpPr>
            <a:spLocks noGrp="1"/>
          </p:cNvSpPr>
          <p:nvPr>
            <p:ph type="sldNum" sz="quarter" idx="10"/>
          </p:nvPr>
        </p:nvSpPr>
        <p:spPr/>
        <p:txBody>
          <a:bodyPr/>
          <a:lstStyle/>
          <a:p>
            <a:fld id="{9F76AB69-3D07-4CED-810B-12CCD71C2ACE}" type="slidenum">
              <a:rPr lang="en-US" smtClean="0"/>
              <a:t>33</a:t>
            </a:fld>
            <a:endParaRPr lang="en-US"/>
          </a:p>
        </p:txBody>
      </p:sp>
    </p:spTree>
    <p:extLst>
      <p:ext uri="{BB962C8B-B14F-4D97-AF65-F5344CB8AC3E}">
        <p14:creationId xmlns:p14="http://schemas.microsoft.com/office/powerpoint/2010/main" val="2655144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Alcohol detectors</a:t>
            </a:r>
          </a:p>
          <a:p>
            <a:r>
              <a:rPr lang="en-US" dirty="0" smtClean="0"/>
              <a:t>As well as other vitals from breath</a:t>
            </a:r>
          </a:p>
          <a:p>
            <a:r>
              <a:rPr lang="en-US" dirty="0" smtClean="0"/>
              <a:t>(Glucose)</a:t>
            </a:r>
            <a:endParaRPr lang="en-US" dirty="0"/>
          </a:p>
        </p:txBody>
      </p:sp>
      <p:sp>
        <p:nvSpPr>
          <p:cNvPr id="4" name="Slide Number Placeholder 3"/>
          <p:cNvSpPr>
            <a:spLocks noGrp="1"/>
          </p:cNvSpPr>
          <p:nvPr>
            <p:ph type="sldNum" sz="quarter" idx="10"/>
          </p:nvPr>
        </p:nvSpPr>
        <p:spPr/>
        <p:txBody>
          <a:bodyPr/>
          <a:lstStyle/>
          <a:p>
            <a:fld id="{9F76AB69-3D07-4CED-810B-12CCD71C2ACE}" type="slidenum">
              <a:rPr lang="en-US" smtClean="0"/>
              <a:t>38</a:t>
            </a:fld>
            <a:endParaRPr lang="en-US"/>
          </a:p>
        </p:txBody>
      </p:sp>
    </p:spTree>
    <p:extLst>
      <p:ext uri="{BB962C8B-B14F-4D97-AF65-F5344CB8AC3E}">
        <p14:creationId xmlns:p14="http://schemas.microsoft.com/office/powerpoint/2010/main" val="3786506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a lot of constructive brainstorming and prototyping at </a:t>
            </a:r>
            <a:r>
              <a:rPr lang="en-US" dirty="0" err="1" smtClean="0"/>
              <a:t>Nanobios</a:t>
            </a:r>
            <a:r>
              <a:rPr lang="en-US" dirty="0" smtClean="0"/>
              <a:t> Lab in terms of devices, processes and other</a:t>
            </a:r>
            <a:r>
              <a:rPr lang="en-US" baseline="0" dirty="0" smtClean="0"/>
              <a:t> technological areas relevant to biology.</a:t>
            </a:r>
          </a:p>
          <a:p>
            <a:endParaRPr lang="en-US" dirty="0" smtClean="0"/>
          </a:p>
          <a:p>
            <a:r>
              <a:rPr lang="en-US" dirty="0" smtClean="0"/>
              <a:t>To get a gist of what we do and what are we working upon you can drop us a mail or</a:t>
            </a:r>
            <a:r>
              <a:rPr lang="en-US" baseline="0" dirty="0" smtClean="0"/>
              <a:t> visit our lab after informing in advance. </a:t>
            </a:r>
            <a:endParaRPr lang="en-US" dirty="0"/>
          </a:p>
        </p:txBody>
      </p:sp>
      <p:sp>
        <p:nvSpPr>
          <p:cNvPr id="4" name="Slide Number Placeholder 3"/>
          <p:cNvSpPr>
            <a:spLocks noGrp="1"/>
          </p:cNvSpPr>
          <p:nvPr>
            <p:ph type="sldNum" sz="quarter" idx="10"/>
          </p:nvPr>
        </p:nvSpPr>
        <p:spPr/>
        <p:txBody>
          <a:bodyPr/>
          <a:lstStyle/>
          <a:p>
            <a:fld id="{78986569-B527-4CF5-BDB8-0C75FA5DD3B3}" type="slidenum">
              <a:rPr lang="en-US" smtClean="0"/>
              <a:t>39</a:t>
            </a:fld>
            <a:endParaRPr lang="en-US"/>
          </a:p>
        </p:txBody>
      </p:sp>
    </p:spTree>
    <p:extLst>
      <p:ext uri="{BB962C8B-B14F-4D97-AF65-F5344CB8AC3E}">
        <p14:creationId xmlns:p14="http://schemas.microsoft.com/office/powerpoint/2010/main" val="90988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6AB69-3D07-4CED-810B-12CCD71C2ACE}" type="slidenum">
              <a:rPr lang="en-US" smtClean="0"/>
              <a:t>5</a:t>
            </a:fld>
            <a:endParaRPr lang="en-US"/>
          </a:p>
        </p:txBody>
      </p:sp>
    </p:spTree>
    <p:extLst>
      <p:ext uri="{BB962C8B-B14F-4D97-AF65-F5344CB8AC3E}">
        <p14:creationId xmlns:p14="http://schemas.microsoft.com/office/powerpoint/2010/main" val="114169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Useful if already </a:t>
            </a:r>
            <a:r>
              <a:rPr lang="en-US" dirty="0" err="1" smtClean="0"/>
              <a:t>Ecg</a:t>
            </a:r>
            <a:r>
              <a:rPr lang="en-US" dirty="0" smtClean="0"/>
              <a:t> is being done.</a:t>
            </a:r>
          </a:p>
          <a:p>
            <a:endParaRPr lang="en-US" dirty="0"/>
          </a:p>
        </p:txBody>
      </p:sp>
      <p:sp>
        <p:nvSpPr>
          <p:cNvPr id="4" name="Slide Number Placeholder 3"/>
          <p:cNvSpPr>
            <a:spLocks noGrp="1"/>
          </p:cNvSpPr>
          <p:nvPr>
            <p:ph type="sldNum" sz="quarter" idx="10"/>
          </p:nvPr>
        </p:nvSpPr>
        <p:spPr/>
        <p:txBody>
          <a:bodyPr/>
          <a:lstStyle/>
          <a:p>
            <a:fld id="{9F76AB69-3D07-4CED-810B-12CCD71C2ACE}" type="slidenum">
              <a:rPr lang="en-US" smtClean="0"/>
              <a:t>8</a:t>
            </a:fld>
            <a:endParaRPr lang="en-US"/>
          </a:p>
        </p:txBody>
      </p:sp>
    </p:spTree>
    <p:extLst>
      <p:ext uri="{BB962C8B-B14F-4D97-AF65-F5344CB8AC3E}">
        <p14:creationId xmlns:p14="http://schemas.microsoft.com/office/powerpoint/2010/main" val="2594148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6AB69-3D07-4CED-810B-12CCD71C2ACE}" type="slidenum">
              <a:rPr lang="en-US" smtClean="0"/>
              <a:t>10</a:t>
            </a:fld>
            <a:endParaRPr lang="en-US"/>
          </a:p>
        </p:txBody>
      </p:sp>
    </p:spTree>
    <p:extLst>
      <p:ext uri="{BB962C8B-B14F-4D97-AF65-F5344CB8AC3E}">
        <p14:creationId xmlns:p14="http://schemas.microsoft.com/office/powerpoint/2010/main" val="3269049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6AB69-3D07-4CED-810B-12CCD71C2ACE}" type="slidenum">
              <a:rPr lang="en-US" smtClean="0"/>
              <a:t>18</a:t>
            </a:fld>
            <a:endParaRPr lang="en-US"/>
          </a:p>
        </p:txBody>
      </p:sp>
    </p:spTree>
    <p:extLst>
      <p:ext uri="{BB962C8B-B14F-4D97-AF65-F5344CB8AC3E}">
        <p14:creationId xmlns:p14="http://schemas.microsoft.com/office/powerpoint/2010/main" val="1655137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6AB69-3D07-4CED-810B-12CCD71C2ACE}" type="slidenum">
              <a:rPr lang="en-US" smtClean="0"/>
              <a:t>21</a:t>
            </a:fld>
            <a:endParaRPr lang="en-US"/>
          </a:p>
        </p:txBody>
      </p:sp>
    </p:spTree>
    <p:extLst>
      <p:ext uri="{BB962C8B-B14F-4D97-AF65-F5344CB8AC3E}">
        <p14:creationId xmlns:p14="http://schemas.microsoft.com/office/powerpoint/2010/main" val="64317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76AB69-3D07-4CED-810B-12CCD71C2ACE}" type="slidenum">
              <a:rPr lang="en-US" smtClean="0"/>
              <a:t>23</a:t>
            </a:fld>
            <a:endParaRPr lang="en-US"/>
          </a:p>
        </p:txBody>
      </p:sp>
    </p:spTree>
    <p:extLst>
      <p:ext uri="{BB962C8B-B14F-4D97-AF65-F5344CB8AC3E}">
        <p14:creationId xmlns:p14="http://schemas.microsoft.com/office/powerpoint/2010/main" val="326864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phone-</a:t>
            </a:r>
            <a:r>
              <a:rPr lang="en-US" baseline="0" dirty="0" smtClean="0"/>
              <a:t> a common commodity </a:t>
            </a:r>
            <a:endParaRPr lang="en-US" dirty="0"/>
          </a:p>
        </p:txBody>
      </p:sp>
      <p:sp>
        <p:nvSpPr>
          <p:cNvPr id="4" name="Slide Number Placeholder 3"/>
          <p:cNvSpPr>
            <a:spLocks noGrp="1"/>
          </p:cNvSpPr>
          <p:nvPr>
            <p:ph type="sldNum" sz="quarter" idx="10"/>
          </p:nvPr>
        </p:nvSpPr>
        <p:spPr/>
        <p:txBody>
          <a:bodyPr/>
          <a:lstStyle/>
          <a:p>
            <a:fld id="{9F76AB69-3D07-4CED-810B-12CCD71C2ACE}" type="slidenum">
              <a:rPr lang="en-US" smtClean="0"/>
              <a:t>27</a:t>
            </a:fld>
            <a:endParaRPr lang="en-US"/>
          </a:p>
        </p:txBody>
      </p:sp>
    </p:spTree>
    <p:extLst>
      <p:ext uri="{BB962C8B-B14F-4D97-AF65-F5344CB8AC3E}">
        <p14:creationId xmlns:p14="http://schemas.microsoft.com/office/powerpoint/2010/main" val="31371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clinicloud</a:t>
            </a:r>
            <a:endParaRPr lang="en-US" dirty="0"/>
          </a:p>
        </p:txBody>
      </p:sp>
      <p:sp>
        <p:nvSpPr>
          <p:cNvPr id="4" name="Slide Number Placeholder 3"/>
          <p:cNvSpPr>
            <a:spLocks noGrp="1"/>
          </p:cNvSpPr>
          <p:nvPr>
            <p:ph type="sldNum" sz="quarter" idx="10"/>
          </p:nvPr>
        </p:nvSpPr>
        <p:spPr/>
        <p:txBody>
          <a:bodyPr/>
          <a:lstStyle/>
          <a:p>
            <a:fld id="{9F76AB69-3D07-4CED-810B-12CCD71C2ACE}" type="slidenum">
              <a:rPr lang="en-US" smtClean="0"/>
              <a:t>29</a:t>
            </a:fld>
            <a:endParaRPr lang="en-US"/>
          </a:p>
        </p:txBody>
      </p:sp>
    </p:spTree>
    <p:extLst>
      <p:ext uri="{BB962C8B-B14F-4D97-AF65-F5344CB8AC3E}">
        <p14:creationId xmlns:p14="http://schemas.microsoft.com/office/powerpoint/2010/main" val="234559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95CEB0-614B-4EC6-9B04-BD9564C32AF3}"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813BFE-E7FF-4BF4-B427-ABDC4AE2A439}"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8BB998-F71E-4CFD-81CE-19B2AD3F7442}"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116769-0016-47C5-8295-3021048E4467}"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1B9438-CCE3-4D10-88B3-C2ABF4FE798B}"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D3587C-FD9F-4976-B7D4-5704CF2661E8}"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1D0C71-BB19-4937-B40B-2876D9F26E11}"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86109C-5DFC-4D35-AD11-F03A12599F77}"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0552" y="103188"/>
            <a:ext cx="10991849" cy="131445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456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3638"/>
            <a:ext cx="2844800" cy="457200"/>
          </a:xfrm>
        </p:spPr>
        <p:txBody>
          <a:bodyPr/>
          <a:lstStyle>
            <a:lvl1pPr>
              <a:defRPr/>
            </a:lvl1pPr>
          </a:lstStyle>
          <a:p>
            <a:fld id="{A2762E1C-6FC4-4F58-8B56-DB1F3763FAAB}" type="datetime1">
              <a:rPr lang="en-US" altLang="en-US" smtClean="0"/>
              <a:t>4/6/2015</a:t>
            </a:fld>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r>
              <a:rPr lang="en-US" altLang="en-US" smtClean="0"/>
              <a:t>NanoBios Lab  ::  Prof.(Dr) Rohit Srivastava</a:t>
            </a:r>
            <a:endParaRPr lang="en-US" altLang="en-US"/>
          </a:p>
        </p:txBody>
      </p:sp>
      <p:sp>
        <p:nvSpPr>
          <p:cNvPr id="7" name="Slide Number Placeholder 6"/>
          <p:cNvSpPr>
            <a:spLocks noGrp="1"/>
          </p:cNvSpPr>
          <p:nvPr>
            <p:ph type="sldNum" sz="quarter" idx="12"/>
          </p:nvPr>
        </p:nvSpPr>
        <p:spPr>
          <a:xfrm>
            <a:off x="8737600" y="6243638"/>
            <a:ext cx="2844800" cy="457200"/>
          </a:xfrm>
        </p:spPr>
        <p:txBody>
          <a:bodyPr/>
          <a:lstStyle>
            <a:lvl1pPr>
              <a:defRPr/>
            </a:lvl1pPr>
          </a:lstStyle>
          <a:p>
            <a:fld id="{31B9D9C2-6D33-4DE9-95CE-84DBB473A8CA}" type="slidenum">
              <a:rPr lang="en-US" altLang="en-US"/>
              <a:pPr/>
              <a:t>‹#›</a:t>
            </a:fld>
            <a:endParaRPr lang="en-US" altLang="en-US"/>
          </a:p>
        </p:txBody>
      </p:sp>
    </p:spTree>
    <p:extLst>
      <p:ext uri="{BB962C8B-B14F-4D97-AF65-F5344CB8AC3E}">
        <p14:creationId xmlns:p14="http://schemas.microsoft.com/office/powerpoint/2010/main" val="4058082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76FB03-DCB6-469C-A054-BC6D6FD32320}"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C5F3E1-C02F-4789-8D73-9769EAD38618}" type="datetime1">
              <a:rPr lang="en-US" smtClean="0"/>
              <a:t>4/6/2015</a:t>
            </a:fld>
            <a:endParaRPr lang="en-US" dirty="0"/>
          </a:p>
        </p:txBody>
      </p:sp>
      <p:sp>
        <p:nvSpPr>
          <p:cNvPr id="5" name="Footer Placeholder 4"/>
          <p:cNvSpPr>
            <a:spLocks noGrp="1"/>
          </p:cNvSpPr>
          <p:nvPr>
            <p:ph type="ftr" sz="quarter" idx="11"/>
          </p:nvPr>
        </p:nvSpPr>
        <p:spPr/>
        <p:txBody>
          <a:bodyPr/>
          <a:lstStyle/>
          <a:p>
            <a:r>
              <a:rPr lang="en-US" smtClean="0"/>
              <a:t>NanoBios Lab  ::  Prof.(Dr) Rohit Srivastava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720BB58-F433-4B5B-8384-95B8C92CE6AE}" type="datetime1">
              <a:rPr lang="en-US" smtClean="0"/>
              <a:t>4/6/2015</a:t>
            </a:fld>
            <a:endParaRPr lang="en-US" dirty="0"/>
          </a:p>
        </p:txBody>
      </p:sp>
      <p:sp>
        <p:nvSpPr>
          <p:cNvPr id="6" name="Footer Placeholder 5"/>
          <p:cNvSpPr>
            <a:spLocks noGrp="1"/>
          </p:cNvSpPr>
          <p:nvPr>
            <p:ph type="ftr" sz="quarter" idx="11"/>
          </p:nvPr>
        </p:nvSpPr>
        <p:spPr/>
        <p:txBody>
          <a:bodyPr/>
          <a:lstStyle/>
          <a:p>
            <a:r>
              <a:rPr lang="en-US" smtClean="0"/>
              <a:t>NanoBios Lab  ::  Prof.(Dr) Rohit Srivastava</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01B0B2-6025-4BA7-BCA4-63EAFF02A07F}" type="datetime1">
              <a:rPr lang="en-US" smtClean="0"/>
              <a:t>4/6/2015</a:t>
            </a:fld>
            <a:endParaRPr lang="en-US" dirty="0"/>
          </a:p>
        </p:txBody>
      </p:sp>
      <p:sp>
        <p:nvSpPr>
          <p:cNvPr id="8" name="Footer Placeholder 7"/>
          <p:cNvSpPr>
            <a:spLocks noGrp="1"/>
          </p:cNvSpPr>
          <p:nvPr>
            <p:ph type="ftr" sz="quarter" idx="11"/>
          </p:nvPr>
        </p:nvSpPr>
        <p:spPr/>
        <p:txBody>
          <a:bodyPr/>
          <a:lstStyle/>
          <a:p>
            <a:r>
              <a:rPr lang="en-US" smtClean="0"/>
              <a:t>NanoBios Lab  ::  Prof.(Dr) Rohit Srivastava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966ECBC-D5D6-4376-B370-A9D4EA45AA0E}" type="datetime1">
              <a:rPr lang="en-US" smtClean="0"/>
              <a:t>4/6/2015</a:t>
            </a:fld>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8506FD-4DF5-4D73-852C-90F412BD27DF}" type="datetime1">
              <a:rPr lang="en-US" smtClean="0"/>
              <a:t>4/6/2015</a:t>
            </a:fld>
            <a:endParaRPr lang="en-US" dirty="0"/>
          </a:p>
        </p:txBody>
      </p:sp>
      <p:sp>
        <p:nvSpPr>
          <p:cNvPr id="3" name="Footer Placeholder 2"/>
          <p:cNvSpPr>
            <a:spLocks noGrp="1"/>
          </p:cNvSpPr>
          <p:nvPr>
            <p:ph type="ftr" sz="quarter" idx="11"/>
          </p:nvPr>
        </p:nvSpPr>
        <p:spPr/>
        <p:txBody>
          <a:bodyPr/>
          <a:lstStyle/>
          <a:p>
            <a:r>
              <a:rPr lang="en-US" smtClean="0"/>
              <a:t>NanoBios Lab  ::  Prof.(Dr) Rohit Srivastava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DFFDED-A45F-4509-85F7-E4EF731893F4}" type="datetime1">
              <a:rPr lang="en-US" smtClean="0"/>
              <a:t>4/6/2015</a:t>
            </a:fld>
            <a:endParaRPr lang="en-US" dirty="0"/>
          </a:p>
        </p:txBody>
      </p:sp>
      <p:sp>
        <p:nvSpPr>
          <p:cNvPr id="6" name="Footer Placeholder 5"/>
          <p:cNvSpPr>
            <a:spLocks noGrp="1"/>
          </p:cNvSpPr>
          <p:nvPr>
            <p:ph type="ftr" sz="quarter" idx="11"/>
          </p:nvPr>
        </p:nvSpPr>
        <p:spPr/>
        <p:txBody>
          <a:bodyPr/>
          <a:lstStyle/>
          <a:p>
            <a:r>
              <a:rPr lang="en-US" smtClean="0"/>
              <a:t>NanoBios Lab  ::  Prof.(Dr) Rohit Srivastava</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0EFBEA-9D06-4194-BA56-9DD230F7C1DB}" type="datetime1">
              <a:rPr lang="en-US" smtClean="0"/>
              <a:t>4/6/2015</a:t>
            </a:fld>
            <a:endParaRPr lang="en-US" dirty="0"/>
          </a:p>
        </p:txBody>
      </p:sp>
      <p:sp>
        <p:nvSpPr>
          <p:cNvPr id="6" name="Footer Placeholder 5"/>
          <p:cNvSpPr>
            <a:spLocks noGrp="1"/>
          </p:cNvSpPr>
          <p:nvPr>
            <p:ph type="ftr" sz="quarter" idx="11"/>
          </p:nvPr>
        </p:nvSpPr>
        <p:spPr/>
        <p:txBody>
          <a:bodyPr/>
          <a:lstStyle/>
          <a:p>
            <a:r>
              <a:rPr lang="en-US" smtClean="0"/>
              <a:t>NanoBios Lab  ::  Prof.(Dr) Rohit Srivastava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E76A3D-A5DA-4DD3-BA62-43592CD6A989}" type="datetime1">
              <a:rPr lang="en-US" smtClean="0"/>
              <a:t>4/6/2015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NanoBios Lab  ::  Prof.(Dr) Rohit Srivastava</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Partial_pressure" TargetMode="Externa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en.wikipedia.org/wiki/Intensive_care" TargetMode="External"/><Relationship Id="rId5" Type="http://schemas.openxmlformats.org/officeDocument/2006/relationships/hyperlink" Target="http://en.wikipedia.org/wiki/Anesthesia" TargetMode="External"/><Relationship Id="rId4" Type="http://schemas.openxmlformats.org/officeDocument/2006/relationships/hyperlink" Target="http://en.wikipedia.org/wiki/Carbon_dioxide"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en.wikipedia.org/wiki/Infra-red_radia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images.google.com/imgres?imgurl=http://www.novametrix.com/products/860/860.gif&amp;imgrefurl=http://www.novametrix.com/products/860/860.html&amp;h=200&amp;w=300&amp;sz=37&amp;tbnid=2Xt40B34Ps8J:&amp;tbnh=74&amp;tbnw=111&amp;hl=en&amp;start=2&amp;prev=/images?q=transcutaneous+monitor&amp;hl=en&amp;lr=&amp;rls=GGLD,GGLD:2005-08,GGLD:en&amp;sa=N" TargetMode="Externa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Ventilation_(physiology)" TargetMode="External"/><Relationship Id="rId2" Type="http://schemas.openxmlformats.org/officeDocument/2006/relationships/hyperlink" Target="http://en.wikipedia.org/wiki/Frequency" TargetMode="External"/><Relationship Id="rId1" Type="http://schemas.openxmlformats.org/officeDocument/2006/relationships/slideLayout" Target="../slideLayouts/slideLayout2.xml"/><Relationship Id="rId6" Type="http://schemas.openxmlformats.org/officeDocument/2006/relationships/hyperlink" Target="http://en.wikipedia.org/wiki/Exhalation" TargetMode="External"/><Relationship Id="rId5" Type="http://schemas.openxmlformats.org/officeDocument/2006/relationships/hyperlink" Target="http://en.wikipedia.org/wiki/Inhalation" TargetMode="External"/><Relationship Id="rId4" Type="http://schemas.openxmlformats.org/officeDocument/2006/relationships/hyperlink" Target="http://en.wikipedia.org/wiki/Breathin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Respiration</a:t>
            </a:r>
            <a:endParaRPr lang="en-US" dirty="0"/>
          </a:p>
        </p:txBody>
      </p:sp>
      <p:sp>
        <p:nvSpPr>
          <p:cNvPr id="3" name="Subtitle 2"/>
          <p:cNvSpPr>
            <a:spLocks noGrp="1"/>
          </p:cNvSpPr>
          <p:nvPr>
            <p:ph type="subTitle" idx="1"/>
          </p:nvPr>
        </p:nvSpPr>
        <p:spPr/>
        <p:txBody>
          <a:bodyPr/>
          <a:lstStyle/>
          <a:p>
            <a:r>
              <a:rPr lang="en-US" dirty="0" smtClean="0"/>
              <a:t>Monitoring &amp; Analysis</a:t>
            </a:r>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2833502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036" y="603505"/>
            <a:ext cx="8112476" cy="4334256"/>
          </a:xfrm>
        </p:spPr>
        <p:txBody>
          <a:bodyPr/>
          <a:lstStyle/>
          <a:p>
            <a:pPr marL="0" indent="0">
              <a:buNone/>
            </a:pPr>
            <a:r>
              <a:rPr lang="en-US" sz="2400" b="1" dirty="0" smtClean="0">
                <a:solidFill>
                  <a:schemeClr val="accent2"/>
                </a:solidFill>
              </a:rPr>
              <a:t>C) </a:t>
            </a:r>
            <a:r>
              <a:rPr lang="en-US" sz="2400" b="1" dirty="0" err="1" smtClean="0">
                <a:solidFill>
                  <a:schemeClr val="accent2"/>
                </a:solidFill>
              </a:rPr>
              <a:t>Capnography</a:t>
            </a:r>
            <a:endParaRPr lang="en-US" sz="2400" b="1" dirty="0" smtClean="0">
              <a:solidFill>
                <a:schemeClr val="accent2"/>
              </a:solidFill>
            </a:endParaRPr>
          </a:p>
          <a:p>
            <a:pPr algn="just"/>
            <a:r>
              <a:rPr lang="en-GB" b="1" dirty="0" err="1"/>
              <a:t>Capnography</a:t>
            </a:r>
            <a:r>
              <a:rPr lang="en-GB" dirty="0"/>
              <a:t> is the monitoring of the concentration or </a:t>
            </a:r>
            <a:r>
              <a:rPr lang="en-GB" dirty="0">
                <a:hlinkClick r:id="rId3" tooltip="Partial pressure"/>
              </a:rPr>
              <a:t>partial pressure</a:t>
            </a:r>
            <a:r>
              <a:rPr lang="en-GB" dirty="0"/>
              <a:t> of </a:t>
            </a:r>
            <a:r>
              <a:rPr lang="en-GB" dirty="0">
                <a:hlinkClick r:id="rId4" tooltip="Carbon dioxide"/>
              </a:rPr>
              <a:t>carbon dioxide</a:t>
            </a:r>
            <a:r>
              <a:rPr lang="en-GB" dirty="0"/>
              <a:t> (</a:t>
            </a:r>
            <a:r>
              <a:rPr lang="en-GB" dirty="0" smtClean="0"/>
              <a:t>CO2</a:t>
            </a:r>
            <a:r>
              <a:rPr lang="en-GB" dirty="0"/>
              <a:t>) in the respiratory gases. Its main development has been as a monitoring tool for use during </a:t>
            </a:r>
            <a:r>
              <a:rPr lang="en-GB" dirty="0" err="1">
                <a:hlinkClick r:id="rId5" tooltip="Anesthesia"/>
              </a:rPr>
              <a:t>anesthesia</a:t>
            </a:r>
            <a:r>
              <a:rPr lang="en-GB" dirty="0"/>
              <a:t> and </a:t>
            </a:r>
            <a:r>
              <a:rPr lang="en-GB" dirty="0">
                <a:hlinkClick r:id="rId6" tooltip="Intensive care"/>
              </a:rPr>
              <a:t>intensive care</a:t>
            </a:r>
            <a:r>
              <a:rPr lang="en-GB" dirty="0" smtClean="0"/>
              <a:t>.</a:t>
            </a:r>
          </a:p>
          <a:p>
            <a:pPr algn="just"/>
            <a:r>
              <a:rPr lang="en-GB" dirty="0" smtClean="0"/>
              <a:t>Usually done via insertion of tubes directly into the respiratory tract.</a:t>
            </a:r>
            <a:endParaRPr lang="en-US" dirty="0"/>
          </a:p>
          <a:p>
            <a:pPr algn="just"/>
            <a:r>
              <a:rPr lang="en-US" dirty="0" smtClean="0"/>
              <a:t>Since </a:t>
            </a:r>
            <a:r>
              <a:rPr lang="en-US" dirty="0"/>
              <a:t>intubated patients have a clear respiratory pattern without entrainment of room air, it is easy for the </a:t>
            </a:r>
            <a:r>
              <a:rPr lang="en-US" dirty="0" err="1"/>
              <a:t>capnometer</a:t>
            </a:r>
            <a:r>
              <a:rPr lang="en-US" dirty="0"/>
              <a:t> to report the respiration rate. </a:t>
            </a:r>
            <a:endParaRPr lang="en-US" dirty="0" smtClean="0"/>
          </a:p>
          <a:p>
            <a:pPr algn="just"/>
            <a:r>
              <a:rPr lang="en-US" dirty="0" smtClean="0"/>
              <a:t>However</a:t>
            </a:r>
            <a:r>
              <a:rPr lang="en-US" dirty="0"/>
              <a:t>, </a:t>
            </a:r>
            <a:r>
              <a:rPr lang="en-US" dirty="0" err="1"/>
              <a:t>capnometers</a:t>
            </a:r>
            <a:r>
              <a:rPr lang="en-US" dirty="0"/>
              <a:t> that continuously monitor ventilation for non-intubated patients require a nasal airway cannula that draws a continuous gas sample for spectrographic measurements within the </a:t>
            </a:r>
            <a:r>
              <a:rPr lang="en-US" dirty="0" err="1" smtClean="0"/>
              <a:t>capnometer</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7"/>
          <a:stretch>
            <a:fillRect/>
          </a:stretch>
        </p:blipFill>
        <p:spPr>
          <a:xfrm>
            <a:off x="8759952" y="3035808"/>
            <a:ext cx="3127248" cy="3682072"/>
          </a:xfrm>
          <a:prstGeom prst="rect">
            <a:avLst/>
          </a:prstGeom>
        </p:spPr>
      </p:pic>
    </p:spTree>
    <p:extLst>
      <p:ext uri="{BB962C8B-B14F-4D97-AF65-F5344CB8AC3E}">
        <p14:creationId xmlns:p14="http://schemas.microsoft.com/office/powerpoint/2010/main" val="4209919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en-US" dirty="0" err="1"/>
              <a:t>Capnography</a:t>
            </a:r>
            <a:endParaRPr lang="en-US" altLang="en-US" dirty="0"/>
          </a:p>
        </p:txBody>
      </p:sp>
      <p:sp>
        <p:nvSpPr>
          <p:cNvPr id="102408" name="Rectangle 8"/>
          <p:cNvSpPr>
            <a:spLocks noGrp="1" noChangeArrowheads="1"/>
          </p:cNvSpPr>
          <p:nvPr>
            <p:ph type="body" idx="1"/>
          </p:nvPr>
        </p:nvSpPr>
        <p:spPr>
          <a:xfrm>
            <a:off x="292608" y="1600201"/>
            <a:ext cx="9671304" cy="4745735"/>
          </a:xfrm>
        </p:spPr>
        <p:txBody>
          <a:bodyPr>
            <a:normAutofit fontScale="92500" lnSpcReduction="10000"/>
          </a:bodyPr>
          <a:lstStyle/>
          <a:p>
            <a:r>
              <a:rPr lang="en-US" altLang="en-US" sz="2200" b="1" dirty="0" smtClean="0"/>
              <a:t>Principle:</a:t>
            </a:r>
          </a:p>
          <a:p>
            <a:pPr algn="just"/>
            <a:r>
              <a:rPr lang="en-GB" sz="2200" dirty="0" err="1"/>
              <a:t>Capnographs</a:t>
            </a:r>
            <a:r>
              <a:rPr lang="en-GB" sz="2200" dirty="0"/>
              <a:t> usually work on the principle that </a:t>
            </a:r>
            <a:r>
              <a:rPr lang="en-GB" sz="2200" dirty="0" smtClean="0"/>
              <a:t>CO2</a:t>
            </a:r>
            <a:r>
              <a:rPr lang="en-GB" sz="2200" dirty="0"/>
              <a:t> absorbs </a:t>
            </a:r>
            <a:r>
              <a:rPr lang="en-GB" sz="2200" dirty="0">
                <a:hlinkClick r:id="rId2" tooltip="Infra-red radiation"/>
              </a:rPr>
              <a:t>infra-red radiation</a:t>
            </a:r>
            <a:r>
              <a:rPr lang="en-GB" sz="2200" dirty="0"/>
              <a:t>. A beam of infra-red light is passed across the gas sample to fall on a sensor. The presence of </a:t>
            </a:r>
            <a:r>
              <a:rPr lang="en-GB" sz="2200" dirty="0" smtClean="0"/>
              <a:t>CO2</a:t>
            </a:r>
            <a:r>
              <a:rPr lang="en-GB" sz="2200" dirty="0"/>
              <a:t> in the gas leads to a reduction in the amount of light falling on the sensor, which changes the voltage in a circuit. The analysis is rapid and </a:t>
            </a:r>
            <a:r>
              <a:rPr lang="en-GB" sz="2200" dirty="0" smtClean="0"/>
              <a:t>accurate.</a:t>
            </a:r>
            <a:r>
              <a:rPr lang="en-US" altLang="en-US" sz="2200" dirty="0" smtClean="0"/>
              <a:t>Infrared spectroscopy. Compares </a:t>
            </a:r>
            <a:r>
              <a:rPr lang="en-US" altLang="en-US" sz="2200" dirty="0"/>
              <a:t>the amount of infrared light absorbed </a:t>
            </a:r>
            <a:r>
              <a:rPr lang="en-US" altLang="en-US" sz="2200" dirty="0" smtClean="0"/>
              <a:t>in a chamber with no CO2.</a:t>
            </a:r>
            <a:endParaRPr lang="en-US" altLang="en-US" sz="2200" baseline="-20000" dirty="0"/>
          </a:p>
          <a:p>
            <a:r>
              <a:rPr lang="en-US" altLang="en-US" sz="2200" b="1" dirty="0"/>
              <a:t>Factors affecting :</a:t>
            </a:r>
          </a:p>
          <a:p>
            <a:pPr lvl="1"/>
            <a:r>
              <a:rPr lang="en-US" altLang="en-US" sz="2200" dirty="0"/>
              <a:t>Temp</a:t>
            </a:r>
          </a:p>
          <a:p>
            <a:pPr lvl="1"/>
            <a:r>
              <a:rPr lang="en-US" altLang="en-US" sz="2200" dirty="0"/>
              <a:t>Pressure</a:t>
            </a:r>
          </a:p>
          <a:p>
            <a:pPr lvl="1"/>
            <a:r>
              <a:rPr lang="en-US" altLang="en-US" sz="2200" dirty="0"/>
              <a:t>Presence of other gases</a:t>
            </a:r>
          </a:p>
          <a:p>
            <a:pPr lvl="1"/>
            <a:r>
              <a:rPr lang="en-US" altLang="en-US" sz="2200" dirty="0"/>
              <a:t>Contamination of sample chamber</a:t>
            </a:r>
          </a:p>
          <a:p>
            <a:pPr lvl="1"/>
            <a:r>
              <a:rPr lang="en-US" altLang="en-US" sz="2200" dirty="0"/>
              <a:t>Calibration</a:t>
            </a:r>
          </a:p>
        </p:txBody>
      </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180579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dirty="0" err="1"/>
              <a:t>Capnography</a:t>
            </a:r>
            <a:r>
              <a:rPr lang="en-US" altLang="en-US" dirty="0"/>
              <a:t> </a:t>
            </a:r>
          </a:p>
        </p:txBody>
      </p:sp>
      <p:sp>
        <p:nvSpPr>
          <p:cNvPr id="104451" name="Rectangle 3"/>
          <p:cNvSpPr>
            <a:spLocks noGrp="1" noChangeArrowheads="1"/>
          </p:cNvSpPr>
          <p:nvPr>
            <p:ph type="body" idx="1"/>
          </p:nvPr>
        </p:nvSpPr>
        <p:spPr>
          <a:xfrm>
            <a:off x="677334" y="1810513"/>
            <a:ext cx="8596668" cy="4230850"/>
          </a:xfrm>
        </p:spPr>
        <p:txBody>
          <a:bodyPr/>
          <a:lstStyle/>
          <a:p>
            <a:pPr>
              <a:lnSpc>
                <a:spcPct val="90000"/>
              </a:lnSpc>
            </a:pPr>
            <a:r>
              <a:rPr lang="en-US" altLang="en-US" sz="2000" b="1" dirty="0"/>
              <a:t>Advantages:</a:t>
            </a:r>
          </a:p>
          <a:p>
            <a:pPr lvl="1">
              <a:lnSpc>
                <a:spcPct val="90000"/>
              </a:lnSpc>
            </a:pPr>
            <a:r>
              <a:rPr lang="en-US" altLang="en-US" sz="1800" dirty="0"/>
              <a:t>No aspiration of </a:t>
            </a:r>
            <a:r>
              <a:rPr lang="en-US" altLang="en-US" sz="1800" dirty="0" smtClean="0"/>
              <a:t>liquid (no drawing of any liquids into the respiratory tract via inhalation)</a:t>
            </a:r>
            <a:endParaRPr lang="en-US" altLang="en-US" sz="1800" dirty="0"/>
          </a:p>
          <a:p>
            <a:pPr lvl="1">
              <a:lnSpc>
                <a:spcPct val="90000"/>
              </a:lnSpc>
            </a:pPr>
            <a:r>
              <a:rPr lang="en-US" altLang="en-US" sz="1800" dirty="0"/>
              <a:t>No lag time</a:t>
            </a:r>
          </a:p>
          <a:p>
            <a:pPr lvl="1">
              <a:lnSpc>
                <a:spcPct val="90000"/>
              </a:lnSpc>
            </a:pPr>
            <a:r>
              <a:rPr lang="en-US" altLang="en-US" sz="1800" dirty="0"/>
              <a:t>No mixing </a:t>
            </a:r>
            <a:r>
              <a:rPr lang="en-US" altLang="en-US" sz="1800" dirty="0" smtClean="0"/>
              <a:t>of gases </a:t>
            </a:r>
            <a:r>
              <a:rPr lang="en-US" altLang="en-US" sz="1800" dirty="0"/>
              <a:t>in sample tube</a:t>
            </a:r>
          </a:p>
          <a:p>
            <a:pPr>
              <a:lnSpc>
                <a:spcPct val="90000"/>
              </a:lnSpc>
            </a:pPr>
            <a:r>
              <a:rPr lang="en-US" altLang="en-US" sz="2000" b="1" dirty="0"/>
              <a:t>Disadvantages:</a:t>
            </a:r>
          </a:p>
          <a:p>
            <a:pPr lvl="1">
              <a:lnSpc>
                <a:spcPct val="90000"/>
              </a:lnSpc>
            </a:pPr>
            <a:r>
              <a:rPr lang="en-US" altLang="en-US" sz="1800" dirty="0"/>
              <a:t>Bulky airway adaptor</a:t>
            </a:r>
          </a:p>
          <a:p>
            <a:pPr lvl="1">
              <a:lnSpc>
                <a:spcPct val="90000"/>
              </a:lnSpc>
            </a:pPr>
            <a:r>
              <a:rPr lang="en-US" altLang="en-US" sz="1800" dirty="0"/>
              <a:t>Must be intubated</a:t>
            </a:r>
          </a:p>
          <a:p>
            <a:pPr lvl="1">
              <a:lnSpc>
                <a:spcPct val="90000"/>
              </a:lnSpc>
            </a:pPr>
            <a:r>
              <a:rPr lang="en-US" altLang="en-US" sz="1800" dirty="0"/>
              <a:t>Adds dead space</a:t>
            </a:r>
          </a:p>
          <a:p>
            <a:pPr lvl="1">
              <a:lnSpc>
                <a:spcPct val="90000"/>
              </a:lnSpc>
            </a:pPr>
            <a:r>
              <a:rPr lang="en-US" altLang="en-US" sz="1800" dirty="0"/>
              <a:t>Moisture can contaminate chamber</a:t>
            </a:r>
          </a:p>
        </p:txBody>
      </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2769738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45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45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45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4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a:t>Capnography</a:t>
            </a:r>
          </a:p>
        </p:txBody>
      </p:sp>
      <p:sp>
        <p:nvSpPr>
          <p:cNvPr id="106499" name="Rectangle 3"/>
          <p:cNvSpPr>
            <a:spLocks noGrp="1" noChangeArrowheads="1"/>
          </p:cNvSpPr>
          <p:nvPr>
            <p:ph type="body" idx="1"/>
          </p:nvPr>
        </p:nvSpPr>
        <p:spPr>
          <a:xfrm>
            <a:off x="677334" y="1865377"/>
            <a:ext cx="8596668" cy="4175986"/>
          </a:xfrm>
        </p:spPr>
        <p:txBody>
          <a:bodyPr/>
          <a:lstStyle/>
          <a:p>
            <a:r>
              <a:rPr lang="en-US" altLang="en-US" sz="2800" b="1" dirty="0"/>
              <a:t>Best if…</a:t>
            </a:r>
          </a:p>
          <a:p>
            <a:pPr lvl="1"/>
            <a:r>
              <a:rPr lang="en-US" altLang="en-US" sz="2000" dirty="0"/>
              <a:t>Low flow sample rates</a:t>
            </a:r>
          </a:p>
          <a:p>
            <a:pPr lvl="1"/>
            <a:r>
              <a:rPr lang="en-US" altLang="en-US" sz="2000" dirty="0"/>
              <a:t>Fast response times</a:t>
            </a:r>
          </a:p>
          <a:p>
            <a:pPr lvl="1"/>
            <a:r>
              <a:rPr lang="en-US" altLang="en-US" sz="2000" dirty="0"/>
              <a:t>Improved moisture handling and purge systems</a:t>
            </a:r>
          </a:p>
          <a:p>
            <a:pPr lvl="1"/>
            <a:r>
              <a:rPr lang="en-US" altLang="en-US" sz="2000" dirty="0"/>
              <a:t>Calibration and correction for environmental factors</a:t>
            </a:r>
          </a:p>
        </p:txBody>
      </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3317299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Pulse </a:t>
            </a:r>
            <a:r>
              <a:rPr lang="en-US" dirty="0" smtClean="0"/>
              <a:t>Oximetry</a:t>
            </a:r>
            <a:endParaRPr lang="en-US" dirty="0"/>
          </a:p>
        </p:txBody>
      </p:sp>
      <p:pic>
        <p:nvPicPr>
          <p:cNvPr id="6" name="Content Placeholder 5"/>
          <p:cNvPicPr>
            <a:picLocks noGrp="1" noChangeAspect="1"/>
          </p:cNvPicPr>
          <p:nvPr>
            <p:ph idx="1"/>
          </p:nvPr>
        </p:nvPicPr>
        <p:blipFill>
          <a:blip r:embed="rId2"/>
          <a:stretch>
            <a:fillRect/>
          </a:stretch>
        </p:blipFill>
        <p:spPr>
          <a:xfrm>
            <a:off x="4975668" y="1394457"/>
            <a:ext cx="4466088" cy="3881437"/>
          </a:xfrm>
          <a:prstGeom prst="rect">
            <a:avLst/>
          </a:prstGeom>
        </p:spPr>
      </p:pic>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3"/>
          <a:stretch>
            <a:fillRect/>
          </a:stretch>
        </p:blipFill>
        <p:spPr>
          <a:xfrm>
            <a:off x="921501" y="1734975"/>
            <a:ext cx="3810000" cy="3200400"/>
          </a:xfrm>
          <a:prstGeom prst="rect">
            <a:avLst/>
          </a:prstGeom>
        </p:spPr>
      </p:pic>
    </p:spTree>
    <p:extLst>
      <p:ext uri="{BB962C8B-B14F-4D97-AF65-F5344CB8AC3E}">
        <p14:creationId xmlns:p14="http://schemas.microsoft.com/office/powerpoint/2010/main" val="1304606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dirty="0"/>
              <a:t>Pulse Oximetry</a:t>
            </a:r>
          </a:p>
        </p:txBody>
      </p:sp>
      <p:sp>
        <p:nvSpPr>
          <p:cNvPr id="80899" name="Rectangle 3"/>
          <p:cNvSpPr>
            <a:spLocks noGrp="1" noChangeArrowheads="1"/>
          </p:cNvSpPr>
          <p:nvPr>
            <p:ph type="body" idx="1"/>
          </p:nvPr>
        </p:nvSpPr>
        <p:spPr>
          <a:xfrm>
            <a:off x="677334" y="1591057"/>
            <a:ext cx="8997018" cy="4450306"/>
          </a:xfrm>
        </p:spPr>
        <p:txBody>
          <a:bodyPr/>
          <a:lstStyle/>
          <a:p>
            <a:r>
              <a:rPr lang="en-US" altLang="en-US" dirty="0"/>
              <a:t>Non-invasively measures </a:t>
            </a:r>
            <a:r>
              <a:rPr lang="en-US" altLang="en-US" dirty="0" smtClean="0"/>
              <a:t>%age of blood </a:t>
            </a:r>
            <a:r>
              <a:rPr lang="en-US" altLang="en-US" dirty="0" err="1" smtClean="0"/>
              <a:t>Hb</a:t>
            </a:r>
            <a:r>
              <a:rPr lang="en-US" altLang="en-US" dirty="0" smtClean="0"/>
              <a:t> saturated with Oxygen, i.e., %HgbO</a:t>
            </a:r>
            <a:r>
              <a:rPr lang="en-US" altLang="en-US" baseline="-20000" dirty="0" smtClean="0"/>
              <a:t>2 </a:t>
            </a:r>
            <a:endParaRPr lang="en-US" altLang="en-US" baseline="-20000" dirty="0"/>
          </a:p>
          <a:p>
            <a:r>
              <a:rPr lang="en-US" altLang="en-US" sz="2000" b="1" dirty="0" smtClean="0"/>
              <a:t>Principle:</a:t>
            </a:r>
            <a:r>
              <a:rPr lang="en-US" altLang="en-US" u="sng" dirty="0" smtClean="0"/>
              <a:t> </a:t>
            </a:r>
          </a:p>
          <a:p>
            <a:r>
              <a:rPr lang="en-US" altLang="en-US" u="sng" dirty="0" smtClean="0"/>
              <a:t>Beer-Lambert </a:t>
            </a:r>
            <a:r>
              <a:rPr lang="en-US" altLang="en-US" u="sng" dirty="0"/>
              <a:t>law</a:t>
            </a:r>
            <a:r>
              <a:rPr lang="en-US" altLang="en-US" dirty="0"/>
              <a:t>: concentration of an unknown solute in a solvent can be determined by light absorption</a:t>
            </a:r>
          </a:p>
          <a:p>
            <a:pPr lvl="1"/>
            <a:r>
              <a:rPr lang="en-US" altLang="en-US" sz="1800" dirty="0"/>
              <a:t>Wavelengths of 660nm (</a:t>
            </a:r>
            <a:r>
              <a:rPr lang="en-US" altLang="en-US" sz="1800" dirty="0">
                <a:solidFill>
                  <a:srgbClr val="FF0000"/>
                </a:solidFill>
              </a:rPr>
              <a:t>red</a:t>
            </a:r>
            <a:r>
              <a:rPr lang="en-US" altLang="en-US" sz="1800" dirty="0"/>
              <a:t>) and 940nm (</a:t>
            </a:r>
            <a:r>
              <a:rPr lang="en-US" altLang="en-US" sz="1800" dirty="0">
                <a:solidFill>
                  <a:srgbClr val="FF9933"/>
                </a:solidFill>
              </a:rPr>
              <a:t>infrared</a:t>
            </a:r>
            <a:r>
              <a:rPr lang="en-US" altLang="en-US" sz="1800" dirty="0"/>
              <a:t>)</a:t>
            </a:r>
          </a:p>
          <a:p>
            <a:pPr lvl="1"/>
            <a:r>
              <a:rPr lang="en-US" altLang="en-US" sz="1800" dirty="0"/>
              <a:t>Absorption characteristics of the 2 </a:t>
            </a:r>
            <a:r>
              <a:rPr lang="en-US" altLang="en-US" sz="1800" dirty="0" err="1" smtClean="0"/>
              <a:t>haemoglobins</a:t>
            </a:r>
            <a:r>
              <a:rPr lang="en-US" altLang="en-US" sz="1800" dirty="0" smtClean="0"/>
              <a:t> (</a:t>
            </a:r>
            <a:r>
              <a:rPr lang="en-US" altLang="en-US" sz="1800" dirty="0" err="1" smtClean="0"/>
              <a:t>oxyHB</a:t>
            </a:r>
            <a:r>
              <a:rPr lang="en-US" altLang="en-US" sz="1800" dirty="0" smtClean="0"/>
              <a:t> and </a:t>
            </a:r>
            <a:r>
              <a:rPr lang="en-US" altLang="en-US" sz="1800" dirty="0" err="1" smtClean="0"/>
              <a:t>deoxyHB</a:t>
            </a:r>
            <a:r>
              <a:rPr lang="en-US" altLang="en-US" sz="1800" dirty="0" smtClean="0"/>
              <a:t>)  </a:t>
            </a:r>
            <a:r>
              <a:rPr lang="en-US" altLang="en-US" sz="1800" dirty="0"/>
              <a:t>are different at these 2 wavelengths</a:t>
            </a:r>
          </a:p>
        </p:txBody>
      </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2974458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a:t>Pulse Oximetry - Mechanics</a:t>
            </a:r>
          </a:p>
        </p:txBody>
      </p:sp>
      <p:sp>
        <p:nvSpPr>
          <p:cNvPr id="81923" name="Rectangle 3"/>
          <p:cNvSpPr>
            <a:spLocks noGrp="1" noChangeArrowheads="1"/>
          </p:cNvSpPr>
          <p:nvPr>
            <p:ph type="body" idx="1"/>
          </p:nvPr>
        </p:nvSpPr>
        <p:spPr>
          <a:xfrm>
            <a:off x="816864" y="1810512"/>
            <a:ext cx="8820912" cy="4556760"/>
          </a:xfrm>
        </p:spPr>
        <p:txBody>
          <a:bodyPr>
            <a:normAutofit/>
          </a:bodyPr>
          <a:lstStyle/>
          <a:p>
            <a:pPr algn="just">
              <a:lnSpc>
                <a:spcPct val="90000"/>
              </a:lnSpc>
            </a:pPr>
            <a:r>
              <a:rPr lang="en-US" altLang="en-US" sz="2000" dirty="0"/>
              <a:t>Light source is applied to an area of the body that is narrow enough to allow light to traverse a pulsating capillary bed and sensed by a photo </a:t>
            </a:r>
            <a:r>
              <a:rPr lang="en-US" altLang="en-US" sz="2000" dirty="0" smtClean="0"/>
              <a:t>detector.</a:t>
            </a:r>
          </a:p>
          <a:p>
            <a:pPr algn="just">
              <a:lnSpc>
                <a:spcPct val="90000"/>
              </a:lnSpc>
            </a:pPr>
            <a:endParaRPr lang="en-US" altLang="en-US" sz="2000" dirty="0"/>
          </a:p>
          <a:p>
            <a:pPr algn="just">
              <a:lnSpc>
                <a:spcPct val="90000"/>
              </a:lnSpc>
            </a:pPr>
            <a:r>
              <a:rPr lang="en-US" altLang="en-US" sz="2000" dirty="0"/>
              <a:t>Each heartbeat results in a influx of oxygen saturated blood which results in increased absorption of </a:t>
            </a:r>
            <a:r>
              <a:rPr lang="en-US" altLang="en-US" sz="2000" dirty="0" smtClean="0"/>
              <a:t>light.</a:t>
            </a:r>
          </a:p>
          <a:p>
            <a:pPr algn="just">
              <a:lnSpc>
                <a:spcPct val="90000"/>
              </a:lnSpc>
            </a:pPr>
            <a:endParaRPr lang="en-US" altLang="en-US" sz="2000" dirty="0"/>
          </a:p>
          <a:p>
            <a:pPr algn="just">
              <a:lnSpc>
                <a:spcPct val="90000"/>
              </a:lnSpc>
            </a:pPr>
            <a:r>
              <a:rPr lang="en-US" altLang="en-US" sz="2000" dirty="0"/>
              <a:t>Microprocessor calculates the amounts of HgbO</a:t>
            </a:r>
            <a:r>
              <a:rPr lang="en-US" altLang="en-US" sz="2000" baseline="-20000" dirty="0"/>
              <a:t>2</a:t>
            </a:r>
            <a:r>
              <a:rPr lang="en-US" altLang="en-US" sz="2000" dirty="0"/>
              <a:t> and reduced </a:t>
            </a:r>
            <a:r>
              <a:rPr lang="en-US" altLang="en-US" sz="2000" dirty="0" err="1"/>
              <a:t>Hgb</a:t>
            </a:r>
            <a:r>
              <a:rPr lang="en-US" altLang="en-US" sz="2000" dirty="0"/>
              <a:t> to give the </a:t>
            </a:r>
            <a:r>
              <a:rPr lang="en-US" altLang="en-US" sz="2000" dirty="0" smtClean="0"/>
              <a:t>saturation.</a:t>
            </a:r>
            <a:endParaRPr lang="en-US" altLang="en-US" sz="2000" dirty="0"/>
          </a:p>
        </p:txBody>
      </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3309699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4" name="Picture 6"/>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b="30803"/>
          <a:stretch>
            <a:fillRect/>
          </a:stretch>
        </p:blipFill>
        <p:spPr>
          <a:xfrm>
            <a:off x="1563625" y="1066801"/>
            <a:ext cx="7762875" cy="4646613"/>
          </a:xfrm>
        </p:spPr>
      </p:pic>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357724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dirty="0"/>
              <a:t>Pulse </a:t>
            </a:r>
            <a:r>
              <a:rPr lang="en-US" altLang="en-US" dirty="0" smtClean="0"/>
              <a:t>Oximetry - Problems</a:t>
            </a:r>
            <a:endParaRPr lang="en-US" altLang="en-US" dirty="0"/>
          </a:p>
        </p:txBody>
      </p:sp>
      <p:sp>
        <p:nvSpPr>
          <p:cNvPr id="84995" name="Rectangle 3"/>
          <p:cNvSpPr>
            <a:spLocks noGrp="1" noChangeArrowheads="1"/>
          </p:cNvSpPr>
          <p:nvPr>
            <p:ph type="body" idx="1"/>
          </p:nvPr>
        </p:nvSpPr>
        <p:spPr>
          <a:xfrm>
            <a:off x="1085088" y="1600201"/>
            <a:ext cx="8458200" cy="4456113"/>
          </a:xfrm>
        </p:spPr>
        <p:txBody>
          <a:bodyPr>
            <a:normAutofit/>
          </a:bodyPr>
          <a:lstStyle/>
          <a:p>
            <a:pPr algn="just">
              <a:lnSpc>
                <a:spcPct val="80000"/>
              </a:lnSpc>
            </a:pPr>
            <a:r>
              <a:rPr lang="en-US" altLang="en-US" sz="2000" dirty="0"/>
              <a:t>Misses other </a:t>
            </a:r>
            <a:r>
              <a:rPr lang="en-US" altLang="en-US" sz="2000" dirty="0" err="1"/>
              <a:t>Hgb</a:t>
            </a:r>
            <a:r>
              <a:rPr lang="en-US" altLang="en-US" sz="2000" dirty="0"/>
              <a:t> species </a:t>
            </a:r>
            <a:r>
              <a:rPr lang="en-US" altLang="en-US" sz="2800" dirty="0"/>
              <a:t>(</a:t>
            </a:r>
            <a:r>
              <a:rPr lang="en-US" altLang="en-US" sz="2800" dirty="0" err="1"/>
              <a:t>Hgb</a:t>
            </a:r>
            <a:r>
              <a:rPr lang="en-US" altLang="en-US" sz="2800" dirty="0"/>
              <a:t>-CO, </a:t>
            </a:r>
            <a:r>
              <a:rPr lang="en-US" altLang="en-US" sz="2800" dirty="0" err="1"/>
              <a:t>Hgb</a:t>
            </a:r>
            <a:r>
              <a:rPr lang="en-US" altLang="en-US" sz="2800" dirty="0"/>
              <a:t>-Met</a:t>
            </a:r>
            <a:r>
              <a:rPr lang="en-US" altLang="en-US" sz="2800" dirty="0" smtClean="0"/>
              <a:t>).</a:t>
            </a:r>
          </a:p>
          <a:p>
            <a:pPr algn="just">
              <a:lnSpc>
                <a:spcPct val="80000"/>
              </a:lnSpc>
            </a:pPr>
            <a:endParaRPr lang="en-US" altLang="en-US" sz="2800" dirty="0"/>
          </a:p>
          <a:p>
            <a:pPr algn="just">
              <a:lnSpc>
                <a:spcPct val="80000"/>
              </a:lnSpc>
            </a:pPr>
            <a:r>
              <a:rPr lang="en-US" altLang="en-US" sz="2000" dirty="0"/>
              <a:t>Low perfusion states, severe edema </a:t>
            </a:r>
            <a:r>
              <a:rPr lang="en-US" altLang="en-US" sz="2000" dirty="0" smtClean="0"/>
              <a:t>(accumulation of fluid) or </a:t>
            </a:r>
            <a:r>
              <a:rPr lang="en-US" altLang="en-US" sz="2000" dirty="0"/>
              <a:t>peripheral vascular </a:t>
            </a:r>
            <a:r>
              <a:rPr lang="en-US" altLang="en-US" sz="2000" dirty="0" smtClean="0"/>
              <a:t>disease(may be some blockages in the vessels) </a:t>
            </a:r>
            <a:r>
              <a:rPr lang="en-US" altLang="en-US" sz="2000" dirty="0"/>
              <a:t>make it difficult for the sensor to distinguish the true signal from </a:t>
            </a:r>
            <a:r>
              <a:rPr lang="en-US" altLang="en-US" sz="2000" dirty="0" smtClean="0"/>
              <a:t>background.</a:t>
            </a:r>
          </a:p>
          <a:p>
            <a:pPr algn="just">
              <a:lnSpc>
                <a:spcPct val="80000"/>
              </a:lnSpc>
            </a:pPr>
            <a:endParaRPr lang="en-US" altLang="en-US" sz="2000" dirty="0"/>
          </a:p>
          <a:p>
            <a:pPr algn="just">
              <a:lnSpc>
                <a:spcPct val="80000"/>
              </a:lnSpc>
            </a:pPr>
            <a:r>
              <a:rPr lang="en-US" altLang="en-US" sz="2000" dirty="0"/>
              <a:t>Increased venous pulsations causes </a:t>
            </a:r>
            <a:r>
              <a:rPr lang="en-US" altLang="en-US" sz="2000" b="1" u="sng" dirty="0" smtClean="0"/>
              <a:t>over</a:t>
            </a:r>
            <a:r>
              <a:rPr lang="en-US" altLang="en-US" sz="2000" u="sng" dirty="0" smtClean="0"/>
              <a:t>-</a:t>
            </a:r>
            <a:r>
              <a:rPr lang="en-US" altLang="en-US" sz="2000" dirty="0" smtClean="0"/>
              <a:t>estimation </a:t>
            </a:r>
            <a:r>
              <a:rPr lang="en-US" altLang="en-US" sz="2000" dirty="0"/>
              <a:t>of </a:t>
            </a:r>
            <a:r>
              <a:rPr lang="en-US" altLang="en-US" sz="2000" dirty="0" err="1" smtClean="0"/>
              <a:t>deoxyHb</a:t>
            </a:r>
            <a:r>
              <a:rPr lang="en-US" altLang="en-US" sz="2000" dirty="0"/>
              <a:t>.</a:t>
            </a:r>
            <a:endParaRPr lang="en-US" altLang="en-US" sz="2000" dirty="0" smtClean="0"/>
          </a:p>
          <a:p>
            <a:pPr algn="just">
              <a:lnSpc>
                <a:spcPct val="80000"/>
              </a:lnSpc>
            </a:pPr>
            <a:endParaRPr lang="en-US" altLang="en-US" sz="2000" dirty="0"/>
          </a:p>
          <a:p>
            <a:pPr algn="just">
              <a:lnSpc>
                <a:spcPct val="80000"/>
              </a:lnSpc>
            </a:pPr>
            <a:r>
              <a:rPr lang="en-US" altLang="en-US" sz="2000" dirty="0"/>
              <a:t>Adversely affected by external light sources &amp; motion </a:t>
            </a:r>
            <a:r>
              <a:rPr lang="en-US" altLang="en-US" sz="2000" dirty="0" smtClean="0"/>
              <a:t>artifact.</a:t>
            </a:r>
            <a:endParaRPr lang="en-US" altLang="en-US" sz="2000" dirty="0"/>
          </a:p>
        </p:txBody>
      </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3034280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00" name="Rectangle 64"/>
          <p:cNvSpPr>
            <a:spLocks noChangeArrowheads="1"/>
          </p:cNvSpPr>
          <p:nvPr/>
        </p:nvSpPr>
        <p:spPr bwMode="auto">
          <a:xfrm>
            <a:off x="2825496" y="1676400"/>
            <a:ext cx="3581400" cy="266700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38" name="Rectangle 2"/>
          <p:cNvSpPr>
            <a:spLocks noGrp="1" noChangeArrowheads="1"/>
          </p:cNvSpPr>
          <p:nvPr>
            <p:ph type="title" idx="4294967295"/>
          </p:nvPr>
        </p:nvSpPr>
        <p:spPr>
          <a:xfrm>
            <a:off x="678656" y="361950"/>
            <a:ext cx="8721376" cy="1314450"/>
          </a:xfrm>
        </p:spPr>
        <p:txBody>
          <a:bodyPr>
            <a:normAutofit/>
          </a:bodyPr>
          <a:lstStyle/>
          <a:p>
            <a:r>
              <a:rPr lang="en-US" altLang="en-US" dirty="0"/>
              <a:t>Pulse Oximetry </a:t>
            </a:r>
            <a:r>
              <a:rPr lang="en-US" altLang="en-US" dirty="0" smtClean="0"/>
              <a:t>– Anemia</a:t>
            </a:r>
            <a:br>
              <a:rPr lang="en-US" altLang="en-US" dirty="0" smtClean="0"/>
            </a:br>
            <a:r>
              <a:rPr lang="en-US" altLang="en-US" sz="2200" dirty="0" err="1" smtClean="0">
                <a:solidFill>
                  <a:schemeClr val="tx1"/>
                </a:solidFill>
              </a:rPr>
              <a:t>Anemia</a:t>
            </a:r>
            <a:r>
              <a:rPr lang="en-US" altLang="en-US" sz="2200" dirty="0" smtClean="0">
                <a:solidFill>
                  <a:schemeClr val="tx1"/>
                </a:solidFill>
              </a:rPr>
              <a:t> is defined as the reduced conc. Of RBCs or HB in the blood</a:t>
            </a:r>
            <a:endParaRPr lang="en-US" altLang="en-US" dirty="0">
              <a:solidFill>
                <a:schemeClr val="tx1"/>
              </a:solidFill>
            </a:endParaRPr>
          </a:p>
        </p:txBody>
      </p:sp>
      <p:sp>
        <p:nvSpPr>
          <p:cNvPr id="91177" name="AutoShape 41"/>
          <p:cNvSpPr>
            <a:spLocks noChangeArrowheads="1"/>
          </p:cNvSpPr>
          <p:nvPr/>
        </p:nvSpPr>
        <p:spPr bwMode="auto">
          <a:xfrm>
            <a:off x="3429000" y="2362200"/>
            <a:ext cx="2667000" cy="1295400"/>
          </a:xfrm>
          <a:prstGeom prst="flowChartDelay">
            <a:avLst/>
          </a:prstGeom>
          <a:solidFill>
            <a:srgbClr val="EFDDE1"/>
          </a:solidFill>
          <a:ln w="1905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78" name="Freeform 42"/>
          <p:cNvSpPr>
            <a:spLocks/>
          </p:cNvSpPr>
          <p:nvPr/>
        </p:nvSpPr>
        <p:spPr bwMode="auto">
          <a:xfrm>
            <a:off x="4953000" y="2362200"/>
            <a:ext cx="1066800" cy="533400"/>
          </a:xfrm>
          <a:custGeom>
            <a:avLst/>
            <a:gdLst>
              <a:gd name="T0" fmla="*/ 0 w 912"/>
              <a:gd name="T1" fmla="*/ 0 h 336"/>
              <a:gd name="T2" fmla="*/ 288 w 912"/>
              <a:gd name="T3" fmla="*/ 288 h 336"/>
              <a:gd name="T4" fmla="*/ 912 w 912"/>
              <a:gd name="T5" fmla="*/ 288 h 336"/>
            </a:gdLst>
            <a:ahLst/>
            <a:cxnLst>
              <a:cxn ang="0">
                <a:pos x="T0" y="T1"/>
              </a:cxn>
              <a:cxn ang="0">
                <a:pos x="T2" y="T3"/>
              </a:cxn>
              <a:cxn ang="0">
                <a:pos x="T4" y="T5"/>
              </a:cxn>
            </a:cxnLst>
            <a:rect l="0" t="0" r="r" b="b"/>
            <a:pathLst>
              <a:path w="912" h="336">
                <a:moveTo>
                  <a:pt x="0" y="0"/>
                </a:moveTo>
                <a:cubicBezTo>
                  <a:pt x="68" y="120"/>
                  <a:pt x="136" y="240"/>
                  <a:pt x="288" y="288"/>
                </a:cubicBezTo>
                <a:cubicBezTo>
                  <a:pt x="440" y="336"/>
                  <a:pt x="808" y="288"/>
                  <a:pt x="912" y="288"/>
                </a:cubicBezTo>
              </a:path>
            </a:pathLst>
          </a:custGeom>
          <a:noFill/>
          <a:ln w="38100"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79" name="Rectangle 43"/>
          <p:cNvSpPr>
            <a:spLocks noChangeArrowheads="1"/>
          </p:cNvSpPr>
          <p:nvPr/>
        </p:nvSpPr>
        <p:spPr bwMode="auto">
          <a:xfrm>
            <a:off x="3429000" y="2971800"/>
            <a:ext cx="2286000" cy="228600"/>
          </a:xfrm>
          <a:prstGeom prst="rect">
            <a:avLst/>
          </a:prstGeom>
          <a:solidFill>
            <a:srgbClr val="6A51F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0" name="Oval 44"/>
          <p:cNvSpPr>
            <a:spLocks noChangeArrowheads="1"/>
          </p:cNvSpPr>
          <p:nvPr/>
        </p:nvSpPr>
        <p:spPr bwMode="auto">
          <a:xfrm>
            <a:off x="3429000" y="29718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1" name="Oval 45"/>
          <p:cNvSpPr>
            <a:spLocks noChangeArrowheads="1"/>
          </p:cNvSpPr>
          <p:nvPr/>
        </p:nvSpPr>
        <p:spPr bwMode="auto">
          <a:xfrm>
            <a:off x="3505200" y="31242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2" name="Oval 46"/>
          <p:cNvSpPr>
            <a:spLocks noChangeArrowheads="1"/>
          </p:cNvSpPr>
          <p:nvPr/>
        </p:nvSpPr>
        <p:spPr bwMode="auto">
          <a:xfrm>
            <a:off x="3657600" y="29718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3" name="Oval 47"/>
          <p:cNvSpPr>
            <a:spLocks noChangeArrowheads="1"/>
          </p:cNvSpPr>
          <p:nvPr/>
        </p:nvSpPr>
        <p:spPr bwMode="auto">
          <a:xfrm>
            <a:off x="3810000" y="30480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4" name="Oval 48"/>
          <p:cNvSpPr>
            <a:spLocks noChangeArrowheads="1"/>
          </p:cNvSpPr>
          <p:nvPr/>
        </p:nvSpPr>
        <p:spPr bwMode="auto">
          <a:xfrm>
            <a:off x="4038600" y="30480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5" name="Oval 49"/>
          <p:cNvSpPr>
            <a:spLocks noChangeArrowheads="1"/>
          </p:cNvSpPr>
          <p:nvPr/>
        </p:nvSpPr>
        <p:spPr bwMode="auto">
          <a:xfrm>
            <a:off x="4267200" y="29718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6" name="Oval 50"/>
          <p:cNvSpPr>
            <a:spLocks noChangeArrowheads="1"/>
          </p:cNvSpPr>
          <p:nvPr/>
        </p:nvSpPr>
        <p:spPr bwMode="auto">
          <a:xfrm>
            <a:off x="4267200" y="31242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7" name="Oval 51"/>
          <p:cNvSpPr>
            <a:spLocks noChangeArrowheads="1"/>
          </p:cNvSpPr>
          <p:nvPr/>
        </p:nvSpPr>
        <p:spPr bwMode="auto">
          <a:xfrm>
            <a:off x="4495800" y="30480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8" name="Oval 52"/>
          <p:cNvSpPr>
            <a:spLocks noChangeArrowheads="1"/>
          </p:cNvSpPr>
          <p:nvPr/>
        </p:nvSpPr>
        <p:spPr bwMode="auto">
          <a:xfrm>
            <a:off x="4724400" y="29718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9" name="Oval 53"/>
          <p:cNvSpPr>
            <a:spLocks noChangeArrowheads="1"/>
          </p:cNvSpPr>
          <p:nvPr/>
        </p:nvSpPr>
        <p:spPr bwMode="auto">
          <a:xfrm>
            <a:off x="4800600" y="31242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90" name="Oval 54"/>
          <p:cNvSpPr>
            <a:spLocks noChangeArrowheads="1"/>
          </p:cNvSpPr>
          <p:nvPr/>
        </p:nvSpPr>
        <p:spPr bwMode="auto">
          <a:xfrm>
            <a:off x="4953000" y="29718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91" name="Oval 55"/>
          <p:cNvSpPr>
            <a:spLocks noChangeArrowheads="1"/>
          </p:cNvSpPr>
          <p:nvPr/>
        </p:nvSpPr>
        <p:spPr bwMode="auto">
          <a:xfrm>
            <a:off x="5029200" y="31242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92" name="Oval 56"/>
          <p:cNvSpPr>
            <a:spLocks noChangeArrowheads="1"/>
          </p:cNvSpPr>
          <p:nvPr/>
        </p:nvSpPr>
        <p:spPr bwMode="auto">
          <a:xfrm>
            <a:off x="5181600" y="29718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93" name="Oval 57"/>
          <p:cNvSpPr>
            <a:spLocks noChangeArrowheads="1"/>
          </p:cNvSpPr>
          <p:nvPr/>
        </p:nvSpPr>
        <p:spPr bwMode="auto">
          <a:xfrm>
            <a:off x="5257800" y="31242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94" name="Oval 58"/>
          <p:cNvSpPr>
            <a:spLocks noChangeArrowheads="1"/>
          </p:cNvSpPr>
          <p:nvPr/>
        </p:nvSpPr>
        <p:spPr bwMode="auto">
          <a:xfrm>
            <a:off x="5410200" y="3048000"/>
            <a:ext cx="1524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95" name="Rectangle 59"/>
          <p:cNvSpPr>
            <a:spLocks noChangeArrowheads="1"/>
          </p:cNvSpPr>
          <p:nvPr/>
        </p:nvSpPr>
        <p:spPr bwMode="auto">
          <a:xfrm>
            <a:off x="4724400" y="2209800"/>
            <a:ext cx="990600" cy="152400"/>
          </a:xfrm>
          <a:prstGeom prst="rect">
            <a:avLst/>
          </a:prstGeom>
          <a:solidFill>
            <a:srgbClr val="B1EA3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96" name="Rectangle 60"/>
          <p:cNvSpPr>
            <a:spLocks noChangeArrowheads="1"/>
          </p:cNvSpPr>
          <p:nvPr/>
        </p:nvSpPr>
        <p:spPr bwMode="auto">
          <a:xfrm>
            <a:off x="4724400" y="3657600"/>
            <a:ext cx="990600" cy="152400"/>
          </a:xfrm>
          <a:prstGeom prst="rect">
            <a:avLst/>
          </a:prstGeom>
          <a:solidFill>
            <a:srgbClr val="B1EA3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97" name="Line 61"/>
          <p:cNvSpPr>
            <a:spLocks noChangeShapeType="1"/>
          </p:cNvSpPr>
          <p:nvPr/>
        </p:nvSpPr>
        <p:spPr bwMode="auto">
          <a:xfrm>
            <a:off x="4953000" y="2286000"/>
            <a:ext cx="0" cy="14478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98" name="Line 62"/>
          <p:cNvSpPr>
            <a:spLocks noChangeShapeType="1"/>
          </p:cNvSpPr>
          <p:nvPr/>
        </p:nvSpPr>
        <p:spPr bwMode="auto">
          <a:xfrm>
            <a:off x="5181600" y="2286000"/>
            <a:ext cx="0" cy="14478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99" name="Line 63"/>
          <p:cNvSpPr>
            <a:spLocks noChangeShapeType="1"/>
          </p:cNvSpPr>
          <p:nvPr/>
        </p:nvSpPr>
        <p:spPr bwMode="auto">
          <a:xfrm>
            <a:off x="5410200" y="2286000"/>
            <a:ext cx="0" cy="144780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02" name="Text Box 66"/>
          <p:cNvSpPr txBox="1">
            <a:spLocks noChangeArrowheads="1"/>
          </p:cNvSpPr>
          <p:nvPr/>
        </p:nvSpPr>
        <p:spPr bwMode="auto">
          <a:xfrm>
            <a:off x="6537326" y="1784351"/>
            <a:ext cx="21419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Hgb 15, Sat 100%</a:t>
            </a:r>
          </a:p>
          <a:p>
            <a:r>
              <a:rPr lang="en-US" altLang="en-US"/>
              <a:t>Normal O2 content</a:t>
            </a:r>
          </a:p>
        </p:txBody>
      </p:sp>
      <p:grpSp>
        <p:nvGrpSpPr>
          <p:cNvPr id="91204" name="Group 68"/>
          <p:cNvGrpSpPr>
            <a:grpSpLocks/>
          </p:cNvGrpSpPr>
          <p:nvPr/>
        </p:nvGrpSpPr>
        <p:grpSpPr bwMode="auto">
          <a:xfrm>
            <a:off x="3549650" y="4038600"/>
            <a:ext cx="6203950" cy="2667000"/>
            <a:chOff x="1276" y="2544"/>
            <a:chExt cx="3908" cy="1680"/>
          </a:xfrm>
        </p:grpSpPr>
        <p:sp>
          <p:nvSpPr>
            <p:cNvPr id="91201" name="Rectangle 65"/>
            <p:cNvSpPr>
              <a:spLocks noChangeArrowheads="1"/>
            </p:cNvSpPr>
            <p:nvPr/>
          </p:nvSpPr>
          <p:spPr bwMode="auto">
            <a:xfrm>
              <a:off x="2928" y="2544"/>
              <a:ext cx="2256" cy="1680"/>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4" name="AutoShape 8"/>
            <p:cNvSpPr>
              <a:spLocks noChangeArrowheads="1"/>
            </p:cNvSpPr>
            <p:nvPr/>
          </p:nvSpPr>
          <p:spPr bwMode="auto">
            <a:xfrm>
              <a:off x="3168" y="2976"/>
              <a:ext cx="1680" cy="816"/>
            </a:xfrm>
            <a:prstGeom prst="flowChartDelay">
              <a:avLst/>
            </a:prstGeom>
            <a:solidFill>
              <a:srgbClr val="EFDDE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5" name="Freeform 9"/>
            <p:cNvSpPr>
              <a:spLocks/>
            </p:cNvSpPr>
            <p:nvPr/>
          </p:nvSpPr>
          <p:spPr bwMode="auto">
            <a:xfrm>
              <a:off x="4128" y="2976"/>
              <a:ext cx="672" cy="336"/>
            </a:xfrm>
            <a:custGeom>
              <a:avLst/>
              <a:gdLst>
                <a:gd name="T0" fmla="*/ 0 w 912"/>
                <a:gd name="T1" fmla="*/ 0 h 336"/>
                <a:gd name="T2" fmla="*/ 288 w 912"/>
                <a:gd name="T3" fmla="*/ 288 h 336"/>
                <a:gd name="T4" fmla="*/ 912 w 912"/>
                <a:gd name="T5" fmla="*/ 288 h 336"/>
              </a:gdLst>
              <a:ahLst/>
              <a:cxnLst>
                <a:cxn ang="0">
                  <a:pos x="T0" y="T1"/>
                </a:cxn>
                <a:cxn ang="0">
                  <a:pos x="T2" y="T3"/>
                </a:cxn>
                <a:cxn ang="0">
                  <a:pos x="T4" y="T5"/>
                </a:cxn>
              </a:cxnLst>
              <a:rect l="0" t="0" r="r" b="b"/>
              <a:pathLst>
                <a:path w="912" h="336">
                  <a:moveTo>
                    <a:pt x="0" y="0"/>
                  </a:moveTo>
                  <a:cubicBezTo>
                    <a:pt x="68" y="120"/>
                    <a:pt x="136" y="240"/>
                    <a:pt x="288" y="288"/>
                  </a:cubicBezTo>
                  <a:cubicBezTo>
                    <a:pt x="440" y="336"/>
                    <a:pt x="808" y="288"/>
                    <a:pt x="912" y="288"/>
                  </a:cubicBezTo>
                </a:path>
              </a:pathLst>
            </a:cu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43" name="Rectangle 7"/>
            <p:cNvSpPr>
              <a:spLocks noChangeArrowheads="1"/>
            </p:cNvSpPr>
            <p:nvPr/>
          </p:nvSpPr>
          <p:spPr bwMode="auto">
            <a:xfrm>
              <a:off x="3168" y="3360"/>
              <a:ext cx="1440" cy="144"/>
            </a:xfrm>
            <a:prstGeom prst="rect">
              <a:avLst/>
            </a:prstGeom>
            <a:solidFill>
              <a:srgbClr val="6A51F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6" name="Oval 10"/>
            <p:cNvSpPr>
              <a:spLocks noChangeArrowheads="1"/>
            </p:cNvSpPr>
            <p:nvPr/>
          </p:nvSpPr>
          <p:spPr bwMode="auto">
            <a:xfrm>
              <a:off x="3168" y="3360"/>
              <a:ext cx="96"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49" name="Oval 13"/>
            <p:cNvSpPr>
              <a:spLocks noChangeArrowheads="1"/>
            </p:cNvSpPr>
            <p:nvPr/>
          </p:nvSpPr>
          <p:spPr bwMode="auto">
            <a:xfrm>
              <a:off x="3408" y="3408"/>
              <a:ext cx="96"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3" name="Oval 17"/>
            <p:cNvSpPr>
              <a:spLocks noChangeArrowheads="1"/>
            </p:cNvSpPr>
            <p:nvPr/>
          </p:nvSpPr>
          <p:spPr bwMode="auto">
            <a:xfrm>
              <a:off x="3696" y="3408"/>
              <a:ext cx="96"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5" name="Oval 19"/>
            <p:cNvSpPr>
              <a:spLocks noChangeArrowheads="1"/>
            </p:cNvSpPr>
            <p:nvPr/>
          </p:nvSpPr>
          <p:spPr bwMode="auto">
            <a:xfrm>
              <a:off x="3888" y="3360"/>
              <a:ext cx="96"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6" name="Oval 20"/>
            <p:cNvSpPr>
              <a:spLocks noChangeArrowheads="1"/>
            </p:cNvSpPr>
            <p:nvPr/>
          </p:nvSpPr>
          <p:spPr bwMode="auto">
            <a:xfrm>
              <a:off x="4128" y="3360"/>
              <a:ext cx="96"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59" name="Oval 23"/>
            <p:cNvSpPr>
              <a:spLocks noChangeArrowheads="1"/>
            </p:cNvSpPr>
            <p:nvPr/>
          </p:nvSpPr>
          <p:spPr bwMode="auto">
            <a:xfrm>
              <a:off x="4464" y="3408"/>
              <a:ext cx="96"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60" name="Oval 24"/>
            <p:cNvSpPr>
              <a:spLocks noChangeArrowheads="1"/>
            </p:cNvSpPr>
            <p:nvPr/>
          </p:nvSpPr>
          <p:spPr bwMode="auto">
            <a:xfrm>
              <a:off x="4320" y="3456"/>
              <a:ext cx="96" cy="4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72" name="Rectangle 36"/>
            <p:cNvSpPr>
              <a:spLocks noChangeArrowheads="1"/>
            </p:cNvSpPr>
            <p:nvPr/>
          </p:nvSpPr>
          <p:spPr bwMode="auto">
            <a:xfrm>
              <a:off x="3984" y="2880"/>
              <a:ext cx="624" cy="96"/>
            </a:xfrm>
            <a:prstGeom prst="rect">
              <a:avLst/>
            </a:prstGeom>
            <a:solidFill>
              <a:srgbClr val="B1EA3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73" name="Rectangle 37"/>
            <p:cNvSpPr>
              <a:spLocks noChangeArrowheads="1"/>
            </p:cNvSpPr>
            <p:nvPr/>
          </p:nvSpPr>
          <p:spPr bwMode="auto">
            <a:xfrm>
              <a:off x="3984" y="3792"/>
              <a:ext cx="624" cy="96"/>
            </a:xfrm>
            <a:prstGeom prst="rect">
              <a:avLst/>
            </a:prstGeom>
            <a:solidFill>
              <a:srgbClr val="B1EA3E"/>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74" name="Line 38"/>
            <p:cNvSpPr>
              <a:spLocks noChangeShapeType="1"/>
            </p:cNvSpPr>
            <p:nvPr/>
          </p:nvSpPr>
          <p:spPr bwMode="auto">
            <a:xfrm>
              <a:off x="4128" y="2928"/>
              <a:ext cx="0" cy="816"/>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75" name="Line 39"/>
            <p:cNvSpPr>
              <a:spLocks noChangeShapeType="1"/>
            </p:cNvSpPr>
            <p:nvPr/>
          </p:nvSpPr>
          <p:spPr bwMode="auto">
            <a:xfrm>
              <a:off x="4272" y="2928"/>
              <a:ext cx="0" cy="864"/>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76" name="Line 40"/>
            <p:cNvSpPr>
              <a:spLocks noChangeShapeType="1"/>
            </p:cNvSpPr>
            <p:nvPr/>
          </p:nvSpPr>
          <p:spPr bwMode="auto">
            <a:xfrm>
              <a:off x="4416" y="2928"/>
              <a:ext cx="0" cy="864"/>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03" name="Text Box 67"/>
            <p:cNvSpPr txBox="1">
              <a:spLocks noChangeArrowheads="1"/>
            </p:cNvSpPr>
            <p:nvPr/>
          </p:nvSpPr>
          <p:spPr bwMode="auto">
            <a:xfrm>
              <a:off x="1276" y="3156"/>
              <a:ext cx="152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err="1"/>
                <a:t>Hgb</a:t>
              </a:r>
              <a:r>
                <a:rPr lang="en-US" altLang="en-US" dirty="0"/>
                <a:t> 8, Sat 100%</a:t>
              </a:r>
            </a:p>
            <a:p>
              <a:r>
                <a:rPr lang="en-US" altLang="en-US" dirty="0"/>
                <a:t>Decreased O</a:t>
              </a:r>
              <a:r>
                <a:rPr lang="en-US" altLang="en-US" baseline="-20000" dirty="0"/>
                <a:t>2</a:t>
              </a:r>
              <a:r>
                <a:rPr lang="en-US" altLang="en-US" dirty="0"/>
                <a:t> content</a:t>
              </a:r>
            </a:p>
            <a:p>
              <a:r>
                <a:rPr lang="en-US" altLang="en-US" dirty="0"/>
                <a:t>Until </a:t>
              </a:r>
              <a:r>
                <a:rPr lang="en-US" altLang="en-US" dirty="0" err="1"/>
                <a:t>Hgb</a:t>
              </a:r>
              <a:r>
                <a:rPr lang="en-US" altLang="en-US" dirty="0"/>
                <a:t>&lt;5, then</a:t>
              </a:r>
            </a:p>
            <a:p>
              <a:r>
                <a:rPr lang="en-US" altLang="en-US" dirty="0"/>
                <a:t>    sampling errors</a:t>
              </a:r>
            </a:p>
          </p:txBody>
        </p:sp>
      </p:gr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1400729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Respiration</a:t>
            </a:r>
            <a:endParaRPr lang="en-US" dirty="0"/>
          </a:p>
        </p:txBody>
      </p:sp>
      <p:sp>
        <p:nvSpPr>
          <p:cNvPr id="3" name="Content Placeholder 2"/>
          <p:cNvSpPr>
            <a:spLocks noGrp="1"/>
          </p:cNvSpPr>
          <p:nvPr>
            <p:ph idx="1"/>
          </p:nvPr>
        </p:nvSpPr>
        <p:spPr>
          <a:xfrm>
            <a:off x="677334" y="2048255"/>
            <a:ext cx="8596668" cy="3993107"/>
          </a:xfrm>
        </p:spPr>
        <p:txBody>
          <a:bodyPr>
            <a:normAutofit/>
          </a:bodyPr>
          <a:lstStyle/>
          <a:p>
            <a:r>
              <a:rPr lang="en-GB" sz="2000" dirty="0"/>
              <a:t>Ventilation/Breathing</a:t>
            </a:r>
          </a:p>
          <a:p>
            <a:pPr lvl="1"/>
            <a:r>
              <a:rPr lang="en-GB" sz="1800" dirty="0"/>
              <a:t>Movement of air in and out of lungs</a:t>
            </a:r>
          </a:p>
          <a:p>
            <a:r>
              <a:rPr lang="en-GB" sz="2000" dirty="0"/>
              <a:t>External respiration</a:t>
            </a:r>
          </a:p>
          <a:p>
            <a:pPr lvl="1"/>
            <a:r>
              <a:rPr lang="en-GB" sz="1800" dirty="0"/>
              <a:t>Gas exchange between air in lungs and blood</a:t>
            </a:r>
          </a:p>
          <a:p>
            <a:pPr lvl="1"/>
            <a:r>
              <a:rPr lang="en-GB" sz="1800" dirty="0"/>
              <a:t>Transport of oxygen and carbon dioxide in the blood</a:t>
            </a:r>
          </a:p>
          <a:p>
            <a:r>
              <a:rPr lang="en-GB" sz="2000" dirty="0"/>
              <a:t>Internal respiration</a:t>
            </a:r>
          </a:p>
          <a:p>
            <a:pPr lvl="1"/>
            <a:r>
              <a:rPr lang="en-GB" sz="1800" dirty="0"/>
              <a:t>Gas exchange between the blood and tissues</a:t>
            </a:r>
          </a:p>
          <a:p>
            <a:endParaRPr lang="en-US" sz="2000"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2234225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dirty="0" smtClean="0"/>
              <a:t>E) Transcutaneous devices</a:t>
            </a:r>
            <a:br>
              <a:rPr lang="en-US" altLang="en-US" dirty="0" smtClean="0"/>
            </a:br>
            <a:r>
              <a:rPr lang="en-US" altLang="en-US" sz="2400" dirty="0" smtClean="0"/>
              <a:t>(Transcutaneous: measured across depth of skin)</a:t>
            </a:r>
            <a:endParaRPr lang="en-US" altLang="en-US" dirty="0"/>
          </a:p>
        </p:txBody>
      </p:sp>
      <p:sp>
        <p:nvSpPr>
          <p:cNvPr id="87043" name="Rectangle 3"/>
          <p:cNvSpPr>
            <a:spLocks noGrp="1" noChangeArrowheads="1"/>
          </p:cNvSpPr>
          <p:nvPr>
            <p:ph type="body" sz="half" idx="1"/>
          </p:nvPr>
        </p:nvSpPr>
        <p:spPr>
          <a:xfrm>
            <a:off x="792480" y="1563625"/>
            <a:ext cx="8229600" cy="4456113"/>
          </a:xfrm>
        </p:spPr>
        <p:txBody>
          <a:bodyPr>
            <a:normAutofit/>
          </a:bodyPr>
          <a:lstStyle/>
          <a:p>
            <a:pPr algn="just">
              <a:lnSpc>
                <a:spcPct val="80000"/>
              </a:lnSpc>
            </a:pPr>
            <a:r>
              <a:rPr lang="en-US" altLang="en-US" sz="2000" dirty="0"/>
              <a:t>Developed in late 1970’s for use in </a:t>
            </a:r>
            <a:r>
              <a:rPr lang="en-US" altLang="en-US" sz="2000" dirty="0" smtClean="0"/>
              <a:t>neonates (newborns)</a:t>
            </a:r>
            <a:endParaRPr lang="en-US" altLang="en-US" sz="2000" dirty="0"/>
          </a:p>
          <a:p>
            <a:pPr algn="just">
              <a:lnSpc>
                <a:spcPct val="80000"/>
              </a:lnSpc>
            </a:pPr>
            <a:r>
              <a:rPr lang="en-US" altLang="en-US" sz="2000" dirty="0"/>
              <a:t>Electrode is placed on a well-perfused, non-bony surface, skin is warmed to 41-44</a:t>
            </a:r>
            <a:r>
              <a:rPr lang="en-US" altLang="en-US" sz="2000" baseline="30000" dirty="0"/>
              <a:t>o</a:t>
            </a:r>
            <a:r>
              <a:rPr lang="en-US" altLang="en-US" sz="2000" dirty="0"/>
              <a:t>C to facilitate perfusion and allow diffusion of </a:t>
            </a:r>
            <a:r>
              <a:rPr lang="en-US" altLang="en-US" sz="2000" dirty="0" smtClean="0"/>
              <a:t>gases.</a:t>
            </a:r>
            <a:endParaRPr lang="en-US" altLang="en-US" sz="2000" dirty="0"/>
          </a:p>
          <a:p>
            <a:pPr algn="just">
              <a:lnSpc>
                <a:spcPct val="80000"/>
              </a:lnSpc>
            </a:pPr>
            <a:r>
              <a:rPr lang="en-US" altLang="en-US" sz="2000" dirty="0"/>
              <a:t>Estimates partial pressure of O</a:t>
            </a:r>
            <a:r>
              <a:rPr lang="en-US" altLang="en-US" sz="2000" baseline="-20000" dirty="0"/>
              <a:t>2</a:t>
            </a:r>
            <a:r>
              <a:rPr lang="en-US" altLang="en-US" sz="2000" dirty="0"/>
              <a:t> &amp; </a:t>
            </a:r>
            <a:r>
              <a:rPr lang="en-US" altLang="en-US" sz="2000" dirty="0" smtClean="0"/>
              <a:t>CO</a:t>
            </a:r>
            <a:r>
              <a:rPr lang="en-US" altLang="en-US" sz="2000" baseline="-20000" dirty="0" smtClean="0"/>
              <a:t>2.</a:t>
            </a:r>
            <a:endParaRPr lang="en-US" altLang="en-US" sz="2000" dirty="0"/>
          </a:p>
          <a:p>
            <a:pPr algn="just">
              <a:lnSpc>
                <a:spcPct val="80000"/>
              </a:lnSpc>
            </a:pPr>
            <a:r>
              <a:rPr lang="en-US" altLang="en-US" sz="2000" dirty="0"/>
              <a:t>Several studies demonstrated better oxygen correlation with pulse </a:t>
            </a:r>
            <a:r>
              <a:rPr lang="en-US" altLang="en-US" sz="2000" dirty="0" err="1" smtClean="0"/>
              <a:t>oximetry</a:t>
            </a:r>
            <a:r>
              <a:rPr lang="en-US" altLang="en-US" sz="2000" dirty="0" smtClean="0"/>
              <a:t>.</a:t>
            </a:r>
            <a:endParaRPr lang="en-US" altLang="en-US" sz="3200" dirty="0"/>
          </a:p>
        </p:txBody>
      </p:sp>
      <p:pic>
        <p:nvPicPr>
          <p:cNvPr id="87045" name="Picture 5">
            <a:hlinkClick r:id="rId2"/>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583424" y="3749040"/>
            <a:ext cx="3041904" cy="2390648"/>
          </a:xfrm>
        </p:spPr>
      </p:pic>
      <p:sp>
        <p:nvSpPr>
          <p:cNvPr id="2" name="Footer Placeholder 1"/>
          <p:cNvSpPr>
            <a:spLocks noGrp="1"/>
          </p:cNvSpPr>
          <p:nvPr>
            <p:ph type="ftr" sz="quarter" idx="11"/>
          </p:nvPr>
        </p:nvSpPr>
        <p:spPr/>
        <p:txBody>
          <a:bodyPr/>
          <a:lstStyle/>
          <a:p>
            <a:r>
              <a:rPr lang="en-US" altLang="en-US" smtClean="0"/>
              <a:t>NanoBios Lab  ::  Prof.(Dr) Rohit Srivastava</a:t>
            </a:r>
            <a:endParaRPr lang="en-US" altLang="en-US"/>
          </a:p>
        </p:txBody>
      </p:sp>
    </p:spTree>
    <p:extLst>
      <p:ext uri="{BB962C8B-B14F-4D97-AF65-F5344CB8AC3E}">
        <p14:creationId xmlns:p14="http://schemas.microsoft.com/office/powerpoint/2010/main" val="31550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dirty="0" smtClean="0"/>
              <a:t>F) </a:t>
            </a:r>
            <a:r>
              <a:rPr lang="en-US" altLang="en-US" dirty="0" smtClean="0"/>
              <a:t>Chest X-Ray (CXR)</a:t>
            </a:r>
            <a:endParaRPr lang="en-US" altLang="en-US" dirty="0"/>
          </a:p>
        </p:txBody>
      </p:sp>
      <p:sp>
        <p:nvSpPr>
          <p:cNvPr id="88067" name="Rectangle 3"/>
          <p:cNvSpPr>
            <a:spLocks noGrp="1" noChangeArrowheads="1"/>
          </p:cNvSpPr>
          <p:nvPr>
            <p:ph type="body" sz="half" idx="1"/>
          </p:nvPr>
        </p:nvSpPr>
        <p:spPr>
          <a:xfrm>
            <a:off x="993647" y="859536"/>
            <a:ext cx="8757807" cy="4940747"/>
          </a:xfrm>
        </p:spPr>
        <p:txBody>
          <a:bodyPr/>
          <a:lstStyle/>
          <a:p>
            <a:pPr>
              <a:lnSpc>
                <a:spcPct val="80000"/>
              </a:lnSpc>
            </a:pPr>
            <a:r>
              <a:rPr lang="en-US" altLang="en-US" dirty="0"/>
              <a:t>Several studies in adults and pediatrics show significance of CXR to evaluate ETT </a:t>
            </a:r>
            <a:r>
              <a:rPr lang="en-US" altLang="en-US" dirty="0" smtClean="0"/>
              <a:t>(</a:t>
            </a:r>
            <a:r>
              <a:rPr lang="en-US" altLang="en-US" dirty="0" err="1" smtClean="0"/>
              <a:t>Endotrachial</a:t>
            </a:r>
            <a:r>
              <a:rPr lang="en-US" altLang="en-US" dirty="0" smtClean="0"/>
              <a:t> tube)or </a:t>
            </a:r>
            <a:r>
              <a:rPr lang="en-US" altLang="en-US" dirty="0"/>
              <a:t>CVL </a:t>
            </a:r>
            <a:r>
              <a:rPr lang="en-US" altLang="en-US" dirty="0" smtClean="0"/>
              <a:t>(central venous line) location.</a:t>
            </a:r>
            <a:endParaRPr lang="en-US" altLang="en-US" dirty="0"/>
          </a:p>
          <a:p>
            <a:pPr>
              <a:lnSpc>
                <a:spcPct val="80000"/>
              </a:lnSpc>
            </a:pPr>
            <a:r>
              <a:rPr lang="en-US" altLang="en-US" dirty="0"/>
              <a:t>One </a:t>
            </a:r>
            <a:r>
              <a:rPr lang="en-US" altLang="en-US" dirty="0" smtClean="0"/>
              <a:t> </a:t>
            </a:r>
            <a:r>
              <a:rPr lang="en-US" altLang="en-US" dirty="0"/>
              <a:t>study showed that CXR was more sensitive than </a:t>
            </a:r>
            <a:r>
              <a:rPr lang="en-US" altLang="en-US" dirty="0" err="1" smtClean="0"/>
              <a:t>POx</a:t>
            </a:r>
            <a:r>
              <a:rPr lang="en-US" altLang="en-US" dirty="0" smtClean="0"/>
              <a:t> </a:t>
            </a:r>
            <a:r>
              <a:rPr lang="en-US" altLang="en-US" dirty="0"/>
              <a:t>for detecting significant </a:t>
            </a:r>
            <a:r>
              <a:rPr lang="en-US" altLang="en-US" dirty="0" smtClean="0"/>
              <a:t>problems.</a:t>
            </a:r>
            <a:endParaRPr lang="en-US" altLang="en-US" dirty="0"/>
          </a:p>
          <a:p>
            <a:pPr>
              <a:lnSpc>
                <a:spcPct val="80000"/>
              </a:lnSpc>
            </a:pPr>
            <a:r>
              <a:rPr lang="en-US" altLang="en-US" dirty="0"/>
              <a:t>R</a:t>
            </a:r>
            <a:r>
              <a:rPr lang="en-US" altLang="en-US" dirty="0" smtClean="0"/>
              <a:t>outine </a:t>
            </a:r>
            <a:r>
              <a:rPr lang="en-US" altLang="en-US" dirty="0"/>
              <a:t>use with infants or patients being </a:t>
            </a:r>
            <a:r>
              <a:rPr lang="en-US" altLang="en-US" dirty="0" smtClean="0"/>
              <a:t>chronic pulmonary ailments.</a:t>
            </a:r>
            <a:endParaRPr lang="en-US" altLang="en-US" dirty="0" smtClean="0"/>
          </a:p>
          <a:p>
            <a:pPr>
              <a:lnSpc>
                <a:spcPct val="80000"/>
              </a:lnSpc>
            </a:pPr>
            <a:r>
              <a:rPr lang="en-GB" dirty="0"/>
              <a:t>Pneumonia as seen on chest X-ray. </a:t>
            </a:r>
            <a:r>
              <a:rPr lang="en-GB" i="1" dirty="0"/>
              <a:t>A</a:t>
            </a:r>
            <a:r>
              <a:rPr lang="en-GB" dirty="0"/>
              <a:t>: Normal chest X-ray. </a:t>
            </a:r>
            <a:r>
              <a:rPr lang="en-GB" i="1" dirty="0"/>
              <a:t>B</a:t>
            </a:r>
            <a:r>
              <a:rPr lang="en-GB" dirty="0"/>
              <a:t>: Abnormal chest X-ray with </a:t>
            </a:r>
            <a:r>
              <a:rPr lang="en-GB" dirty="0" smtClean="0"/>
              <a:t>consolidation(fluid accumulation) </a:t>
            </a:r>
            <a:r>
              <a:rPr lang="en-GB" dirty="0"/>
              <a:t>from pneumonia in the right </a:t>
            </a:r>
            <a:r>
              <a:rPr lang="en-GB" dirty="0" smtClean="0"/>
              <a:t>lung</a:t>
            </a:r>
            <a:endParaRPr lang="en-US" altLang="en-US" dirty="0" smtClean="0"/>
          </a:p>
          <a:p>
            <a:pPr>
              <a:lnSpc>
                <a:spcPct val="80000"/>
              </a:lnSpc>
            </a:pPr>
            <a:endParaRPr lang="en-US" altLang="en-US" dirty="0"/>
          </a:p>
        </p:txBody>
      </p:sp>
      <p:sp>
        <p:nvSpPr>
          <p:cNvPr id="2" name="Footer Placeholder 1"/>
          <p:cNvSpPr>
            <a:spLocks noGrp="1"/>
          </p:cNvSpPr>
          <p:nvPr>
            <p:ph type="ftr" sz="quarter" idx="11"/>
          </p:nvPr>
        </p:nvSpPr>
        <p:spPr/>
        <p:txBody>
          <a:bodyPr/>
          <a:lstStyle/>
          <a:p>
            <a:r>
              <a:rPr lang="en-US" altLang="en-US" dirty="0" err="1" smtClean="0"/>
              <a:t>NanoBios</a:t>
            </a:r>
            <a:r>
              <a:rPr lang="en-US" altLang="en-US" dirty="0" smtClean="0"/>
              <a:t> Lab  ::  Prof.(</a:t>
            </a:r>
            <a:r>
              <a:rPr lang="en-US" altLang="en-US" dirty="0" err="1" smtClean="0"/>
              <a:t>Dr</a:t>
            </a:r>
            <a:r>
              <a:rPr lang="en-US" altLang="en-US" dirty="0" smtClean="0"/>
              <a:t>) </a:t>
            </a:r>
            <a:r>
              <a:rPr lang="en-US" altLang="en-US" dirty="0" err="1" smtClean="0"/>
              <a:t>Rohit</a:t>
            </a:r>
            <a:r>
              <a:rPr lang="en-US" altLang="en-US" dirty="0" smtClean="0"/>
              <a:t> Srivastava</a:t>
            </a:r>
            <a:endParaRPr lang="en-US" altLang="en-US" dirty="0"/>
          </a:p>
        </p:txBody>
      </p:sp>
      <p:pic>
        <p:nvPicPr>
          <p:cNvPr id="1026" name="Picture 2" descr="C:\Users\Richi\Downloads\Pneumonia_x-ray.jpg"/>
          <p:cNvPicPr>
            <a:picLocks noChangeAspect="1" noChangeArrowheads="1"/>
          </p:cNvPicPr>
          <p:nvPr/>
        </p:nvPicPr>
        <p:blipFill rotWithShape="1">
          <a:blip r:embed="rId3">
            <a:extLst>
              <a:ext uri="{28A0092B-C50C-407E-A947-70E740481C1C}">
                <a14:useLocalDpi xmlns:a14="http://schemas.microsoft.com/office/drawing/2010/main" val="0"/>
              </a:ext>
            </a:extLst>
          </a:blip>
          <a:srcRect t="1" b="51999"/>
          <a:stretch/>
        </p:blipFill>
        <p:spPr bwMode="auto">
          <a:xfrm>
            <a:off x="666609" y="2980944"/>
            <a:ext cx="4092222" cy="32918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ichi\Downloads\Pneumonia_x-ray.jpg"/>
          <p:cNvPicPr>
            <a:picLocks noChangeAspect="1" noChangeArrowheads="1"/>
          </p:cNvPicPr>
          <p:nvPr/>
        </p:nvPicPr>
        <p:blipFill rotWithShape="1">
          <a:blip r:embed="rId3">
            <a:extLst>
              <a:ext uri="{28A0092B-C50C-407E-A947-70E740481C1C}">
                <a14:useLocalDpi xmlns:a14="http://schemas.microsoft.com/office/drawing/2010/main" val="0"/>
              </a:ext>
            </a:extLst>
          </a:blip>
          <a:srcRect t="48000"/>
          <a:stretch/>
        </p:blipFill>
        <p:spPr bwMode="auto">
          <a:xfrm>
            <a:off x="5659233" y="2980944"/>
            <a:ext cx="4092222"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1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existing methods</a:t>
            </a:r>
            <a:endParaRPr lang="en-US" dirty="0"/>
          </a:p>
        </p:txBody>
      </p:sp>
      <p:sp>
        <p:nvSpPr>
          <p:cNvPr id="3" name="Content Placeholder 2"/>
          <p:cNvSpPr>
            <a:spLocks noGrp="1"/>
          </p:cNvSpPr>
          <p:nvPr>
            <p:ph idx="1"/>
          </p:nvPr>
        </p:nvSpPr>
        <p:spPr>
          <a:xfrm>
            <a:off x="677334" y="2160589"/>
            <a:ext cx="9198186" cy="3880773"/>
          </a:xfrm>
        </p:spPr>
        <p:txBody>
          <a:bodyPr>
            <a:noAutofit/>
          </a:bodyPr>
          <a:lstStyle/>
          <a:p>
            <a:pPr algn="just"/>
            <a:r>
              <a:rPr lang="en-US" sz="2000" dirty="0" smtClean="0"/>
              <a:t>Manual methods are Intermittent &amp; </a:t>
            </a:r>
            <a:r>
              <a:rPr lang="en-US" sz="2000" dirty="0" smtClean="0"/>
              <a:t>Unreliable; require intermittent adjustment according to patient needs.</a:t>
            </a:r>
            <a:endParaRPr lang="en-US" sz="2000" dirty="0" smtClean="0"/>
          </a:p>
          <a:p>
            <a:pPr algn="just"/>
            <a:r>
              <a:rPr lang="en-US" sz="2000" dirty="0" smtClean="0"/>
              <a:t>No dynamic measuring</a:t>
            </a:r>
          </a:p>
          <a:p>
            <a:pPr algn="just"/>
            <a:r>
              <a:rPr lang="en-US" sz="2000" dirty="0" smtClean="0"/>
              <a:t>Continuous </a:t>
            </a:r>
            <a:r>
              <a:rPr lang="en-US" sz="2000" dirty="0" smtClean="0"/>
              <a:t>methods are not accurate or poorly tolerable by patients</a:t>
            </a:r>
          </a:p>
          <a:p>
            <a:pPr algn="just"/>
            <a:r>
              <a:rPr lang="en-US" sz="2000" dirty="0" smtClean="0"/>
              <a:t>Bulky</a:t>
            </a:r>
          </a:p>
          <a:p>
            <a:pPr algn="just"/>
            <a:r>
              <a:rPr lang="en-US" sz="2000" dirty="0" smtClean="0"/>
              <a:t>Not user friendly</a:t>
            </a:r>
          </a:p>
          <a:p>
            <a:pPr algn="just"/>
            <a:r>
              <a:rPr lang="en-US" sz="2000" dirty="0" smtClean="0"/>
              <a:t>Costly</a:t>
            </a:r>
          </a:p>
          <a:p>
            <a:pPr algn="just"/>
            <a:r>
              <a:rPr lang="en-US" sz="2000" dirty="0" smtClean="0"/>
              <a:t>Requirement of specialist to </a:t>
            </a:r>
            <a:r>
              <a:rPr lang="en-US" sz="2000" dirty="0" smtClean="0"/>
              <a:t>analyze data</a:t>
            </a:r>
            <a:endParaRPr lang="en-US" sz="2000"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104820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Some Modern Devices</a:t>
            </a:r>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4261422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Masimo</a:t>
            </a:r>
            <a:r>
              <a:rPr lang="en-US" dirty="0" smtClean="0"/>
              <a:t> </a:t>
            </a:r>
            <a:r>
              <a:rPr lang="en-US" dirty="0" smtClean="0"/>
              <a:t>EMMA </a:t>
            </a:r>
            <a:r>
              <a:rPr lang="en-US" dirty="0" err="1" smtClean="0"/>
              <a:t>Capnometer</a:t>
            </a:r>
            <a:endParaRPr lang="en-US" dirty="0"/>
          </a:p>
        </p:txBody>
      </p:sp>
      <p:pic>
        <p:nvPicPr>
          <p:cNvPr id="6" name="Content Placeholder 5"/>
          <p:cNvPicPr>
            <a:picLocks noGrp="1" noChangeAspect="1"/>
          </p:cNvPicPr>
          <p:nvPr>
            <p:ph idx="1"/>
          </p:nvPr>
        </p:nvPicPr>
        <p:blipFill>
          <a:blip r:embed="rId2"/>
          <a:stretch>
            <a:fillRect/>
          </a:stretch>
        </p:blipFill>
        <p:spPr>
          <a:xfrm>
            <a:off x="6311075" y="1479841"/>
            <a:ext cx="2667000" cy="3667125"/>
          </a:xfrm>
          <a:prstGeom prst="rect">
            <a:avLst/>
          </a:prstGeom>
        </p:spPr>
      </p:pic>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3"/>
          <a:stretch>
            <a:fillRect/>
          </a:stretch>
        </p:blipFill>
        <p:spPr>
          <a:xfrm>
            <a:off x="1097212" y="1962295"/>
            <a:ext cx="3810000" cy="3152775"/>
          </a:xfrm>
          <a:prstGeom prst="rect">
            <a:avLst/>
          </a:prstGeom>
        </p:spPr>
      </p:pic>
    </p:spTree>
    <p:extLst>
      <p:ext uri="{BB962C8B-B14F-4D97-AF65-F5344CB8AC3E}">
        <p14:creationId xmlns:p14="http://schemas.microsoft.com/office/powerpoint/2010/main" val="26438881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err="1" smtClean="0"/>
              <a:t>NanoBios</a:t>
            </a:r>
            <a:r>
              <a:rPr lang="en-US" dirty="0" smtClean="0"/>
              <a:t> Lab  ::  Prof.(</a:t>
            </a:r>
            <a:r>
              <a:rPr lang="en-US" dirty="0" err="1" smtClean="0"/>
              <a:t>Dr</a:t>
            </a:r>
            <a:r>
              <a:rPr lang="en-US" dirty="0" smtClean="0"/>
              <a:t>) </a:t>
            </a:r>
            <a:r>
              <a:rPr lang="en-US" dirty="0" err="1" smtClean="0"/>
              <a:t>Rohit</a:t>
            </a:r>
            <a:r>
              <a:rPr lang="en-US" dirty="0" smtClean="0"/>
              <a:t> Srivastava</a:t>
            </a:r>
            <a:endParaRPr lang="en-US" dirty="0"/>
          </a:p>
        </p:txBody>
      </p:sp>
      <p:pic>
        <p:nvPicPr>
          <p:cNvPr id="5" name="Picture 4"/>
          <p:cNvPicPr>
            <a:picLocks noChangeAspect="1"/>
          </p:cNvPicPr>
          <p:nvPr/>
        </p:nvPicPr>
        <p:blipFill>
          <a:blip r:embed="rId2"/>
          <a:stretch>
            <a:fillRect/>
          </a:stretch>
        </p:blipFill>
        <p:spPr>
          <a:xfrm>
            <a:off x="1996751" y="691227"/>
            <a:ext cx="5817637" cy="4639566"/>
          </a:xfrm>
          <a:prstGeom prst="rect">
            <a:avLst/>
          </a:prstGeom>
        </p:spPr>
      </p:pic>
    </p:spTree>
    <p:extLst>
      <p:ext uri="{BB962C8B-B14F-4D97-AF65-F5344CB8AC3E}">
        <p14:creationId xmlns:p14="http://schemas.microsoft.com/office/powerpoint/2010/main" val="2170558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2"/>
          <a:stretch>
            <a:fillRect/>
          </a:stretch>
        </p:blipFill>
        <p:spPr>
          <a:xfrm>
            <a:off x="2832704" y="946377"/>
            <a:ext cx="4762413" cy="4762413"/>
          </a:xfrm>
          <a:prstGeom prst="rect">
            <a:avLst/>
          </a:prstGeom>
        </p:spPr>
      </p:pic>
    </p:spTree>
    <p:extLst>
      <p:ext uri="{BB962C8B-B14F-4D97-AF65-F5344CB8AC3E}">
        <p14:creationId xmlns:p14="http://schemas.microsoft.com/office/powerpoint/2010/main" val="3219416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Stetho</a:t>
            </a:r>
            <a:r>
              <a:rPr lang="en-US" dirty="0" smtClean="0"/>
              <a:t>-cloud</a:t>
            </a:r>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3"/>
          <a:stretch>
            <a:fillRect/>
          </a:stretch>
        </p:blipFill>
        <p:spPr>
          <a:xfrm>
            <a:off x="3013786" y="1187056"/>
            <a:ext cx="7567127" cy="5036868"/>
          </a:xfrm>
          <a:prstGeom prst="rect">
            <a:avLst/>
          </a:prstGeom>
        </p:spPr>
      </p:pic>
    </p:spTree>
    <p:extLst>
      <p:ext uri="{BB962C8B-B14F-4D97-AF65-F5344CB8AC3E}">
        <p14:creationId xmlns:p14="http://schemas.microsoft.com/office/powerpoint/2010/main" val="451507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1026" name="Picture 2" descr="https://www.tinhte.vn/attachments/mobileapps-png.6677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043264"/>
            <a:ext cx="3908179" cy="4634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zz.ifanr.com/wp-content/uploads/2012/07/As5fr10CIAEq4UV.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99" y="1407158"/>
            <a:ext cx="5715000" cy="415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8723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Clinicloud</a:t>
            </a:r>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3"/>
          <a:stretch>
            <a:fillRect/>
          </a:stretch>
        </p:blipFill>
        <p:spPr>
          <a:xfrm>
            <a:off x="2989492" y="1270000"/>
            <a:ext cx="7970907" cy="4930659"/>
          </a:xfrm>
          <a:prstGeom prst="rect">
            <a:avLst/>
          </a:prstGeom>
        </p:spPr>
      </p:pic>
    </p:spTree>
    <p:extLst>
      <p:ext uri="{BB962C8B-B14F-4D97-AF65-F5344CB8AC3E}">
        <p14:creationId xmlns:p14="http://schemas.microsoft.com/office/powerpoint/2010/main" val="1193789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Respiration rate</a:t>
            </a:r>
            <a:endParaRPr lang="en-US" dirty="0"/>
          </a:p>
        </p:txBody>
      </p:sp>
      <p:sp>
        <p:nvSpPr>
          <p:cNvPr id="3" name="Content Placeholder 2"/>
          <p:cNvSpPr>
            <a:spLocks noGrp="1"/>
          </p:cNvSpPr>
          <p:nvPr>
            <p:ph idx="1"/>
          </p:nvPr>
        </p:nvSpPr>
        <p:spPr>
          <a:xfrm>
            <a:off x="677334" y="2084832"/>
            <a:ext cx="8596668" cy="3956530"/>
          </a:xfrm>
        </p:spPr>
        <p:txBody>
          <a:bodyPr>
            <a:normAutofit/>
          </a:bodyPr>
          <a:lstStyle/>
          <a:p>
            <a:pPr algn="just"/>
            <a:r>
              <a:rPr lang="en-GB" dirty="0"/>
              <a:t>T</a:t>
            </a:r>
            <a:r>
              <a:rPr lang="en-GB" dirty="0" smtClean="0"/>
              <a:t>he</a:t>
            </a:r>
            <a:r>
              <a:rPr lang="en-GB" dirty="0"/>
              <a:t> </a:t>
            </a:r>
            <a:r>
              <a:rPr lang="en-GB" b="1" dirty="0"/>
              <a:t>respiratory rate</a:t>
            </a:r>
            <a:r>
              <a:rPr lang="en-GB" dirty="0"/>
              <a:t> (</a:t>
            </a:r>
            <a:r>
              <a:rPr lang="en-GB" b="1" dirty="0"/>
              <a:t>RR</a:t>
            </a:r>
            <a:r>
              <a:rPr lang="en-GB" dirty="0"/>
              <a:t>), also known as the </a:t>
            </a:r>
            <a:r>
              <a:rPr lang="en-GB" b="1" dirty="0"/>
              <a:t>respiration rate</a:t>
            </a:r>
            <a:r>
              <a:rPr lang="en-GB" dirty="0"/>
              <a:t>, </a:t>
            </a:r>
            <a:r>
              <a:rPr lang="en-GB" b="1" dirty="0"/>
              <a:t>ventilation rate</a:t>
            </a:r>
            <a:r>
              <a:rPr lang="en-GB" dirty="0"/>
              <a:t>, </a:t>
            </a:r>
            <a:r>
              <a:rPr lang="en-GB" b="1" dirty="0" err="1"/>
              <a:t>ventilatory</a:t>
            </a:r>
            <a:r>
              <a:rPr lang="en-GB" b="1" dirty="0"/>
              <a:t> rate</a:t>
            </a:r>
            <a:r>
              <a:rPr lang="en-GB" dirty="0"/>
              <a:t>, </a:t>
            </a:r>
            <a:r>
              <a:rPr lang="en-GB" b="1" dirty="0"/>
              <a:t>ventilation frequency</a:t>
            </a:r>
            <a:r>
              <a:rPr lang="en-GB" dirty="0"/>
              <a:t> (</a:t>
            </a:r>
            <a:r>
              <a:rPr lang="en-GB" b="1" dirty="0" err="1"/>
              <a:t>V</a:t>
            </a:r>
            <a:r>
              <a:rPr lang="en-GB" b="1" baseline="-25000" dirty="0" err="1"/>
              <a:t>f</a:t>
            </a:r>
            <a:r>
              <a:rPr lang="en-GB" dirty="0"/>
              <a:t>),</a:t>
            </a:r>
            <a:r>
              <a:rPr lang="en-GB" b="1" dirty="0"/>
              <a:t>respiration frequency</a:t>
            </a:r>
            <a:r>
              <a:rPr lang="en-GB" dirty="0"/>
              <a:t> (</a:t>
            </a:r>
            <a:r>
              <a:rPr lang="en-GB" b="1" dirty="0" err="1"/>
              <a:t>R</a:t>
            </a:r>
            <a:r>
              <a:rPr lang="en-GB" b="1" baseline="-25000" dirty="0" err="1"/>
              <a:t>f</a:t>
            </a:r>
            <a:r>
              <a:rPr lang="en-GB" dirty="0"/>
              <a:t>), </a:t>
            </a:r>
            <a:r>
              <a:rPr lang="en-GB" b="1" dirty="0"/>
              <a:t>pulmonary ventilation rate</a:t>
            </a:r>
            <a:r>
              <a:rPr lang="en-GB" dirty="0"/>
              <a:t>, or </a:t>
            </a:r>
            <a:r>
              <a:rPr lang="en-GB" b="1" dirty="0"/>
              <a:t>breathing frequency</a:t>
            </a:r>
            <a:r>
              <a:rPr lang="en-GB" dirty="0"/>
              <a:t>, is the rate (</a:t>
            </a:r>
            <a:r>
              <a:rPr lang="en-GB" dirty="0">
                <a:hlinkClick r:id="rId2" tooltip="Frequency"/>
              </a:rPr>
              <a:t>frequency</a:t>
            </a:r>
            <a:r>
              <a:rPr lang="en-GB" dirty="0"/>
              <a:t>) of </a:t>
            </a:r>
            <a:r>
              <a:rPr lang="en-GB" dirty="0">
                <a:hlinkClick r:id="rId3" tooltip="Ventilation (physiology)"/>
              </a:rPr>
              <a:t>ventilation</a:t>
            </a:r>
            <a:r>
              <a:rPr lang="en-GB" dirty="0"/>
              <a:t>, that is, the number of </a:t>
            </a:r>
            <a:r>
              <a:rPr lang="en-GB" dirty="0">
                <a:hlinkClick r:id="rId4" tooltip="Breathing"/>
              </a:rPr>
              <a:t>breaths</a:t>
            </a:r>
            <a:r>
              <a:rPr lang="en-GB" dirty="0"/>
              <a:t> (</a:t>
            </a:r>
            <a:r>
              <a:rPr lang="en-GB" dirty="0">
                <a:hlinkClick r:id="rId5" tooltip="Inhalation"/>
              </a:rPr>
              <a:t>inhalation</a:t>
            </a:r>
            <a:r>
              <a:rPr lang="en-GB" dirty="0"/>
              <a:t>-</a:t>
            </a:r>
            <a:r>
              <a:rPr lang="en-GB" dirty="0">
                <a:hlinkClick r:id="rId6" tooltip="Exhalation"/>
              </a:rPr>
              <a:t>exhalation</a:t>
            </a:r>
            <a:r>
              <a:rPr lang="en-GB" dirty="0"/>
              <a:t> cycles) taken within a set amount of time (typically 60 seconds</a:t>
            </a:r>
            <a:r>
              <a:rPr lang="en-GB" dirty="0" smtClean="0"/>
              <a:t>). </a:t>
            </a:r>
            <a:r>
              <a:rPr lang="en-GB" dirty="0"/>
              <a:t>The typical respiratory rate for a healthy adult at rest is 12–</a:t>
            </a:r>
            <a:r>
              <a:rPr lang="en-GB" b="1" dirty="0"/>
              <a:t>20 breaths per minute</a:t>
            </a:r>
            <a:r>
              <a:rPr lang="en-GB" dirty="0"/>
              <a:t>.</a:t>
            </a:r>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3417916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53568"/>
            <a:ext cx="8596668" cy="1320800"/>
          </a:xfrm>
        </p:spPr>
        <p:txBody>
          <a:bodyPr/>
          <a:lstStyle/>
          <a:p>
            <a:r>
              <a:rPr lang="en-US" dirty="0" smtClean="0"/>
              <a:t>Pneumonia &amp; </a:t>
            </a:r>
            <a:r>
              <a:rPr lang="en-US" dirty="0" smtClean="0"/>
              <a:t>COPD (Chronic Obstructive Pulmonary disorder)</a:t>
            </a:r>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2"/>
          <a:stretch>
            <a:fillRect/>
          </a:stretch>
        </p:blipFill>
        <p:spPr>
          <a:xfrm>
            <a:off x="2565405" y="1773936"/>
            <a:ext cx="5238750" cy="4291903"/>
          </a:xfrm>
          <a:prstGeom prst="rect">
            <a:avLst/>
          </a:prstGeom>
        </p:spPr>
      </p:pic>
    </p:spTree>
    <p:extLst>
      <p:ext uri="{BB962C8B-B14F-4D97-AF65-F5344CB8AC3E}">
        <p14:creationId xmlns:p14="http://schemas.microsoft.com/office/powerpoint/2010/main" val="33359026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facts	</a:t>
            </a:r>
            <a:endParaRPr lang="en-US" dirty="0"/>
          </a:p>
        </p:txBody>
      </p:sp>
      <p:sp>
        <p:nvSpPr>
          <p:cNvPr id="3" name="Content Placeholder 2"/>
          <p:cNvSpPr>
            <a:spLocks noGrp="1"/>
          </p:cNvSpPr>
          <p:nvPr>
            <p:ph idx="1"/>
          </p:nvPr>
        </p:nvSpPr>
        <p:spPr>
          <a:xfrm>
            <a:off x="677334" y="2160589"/>
            <a:ext cx="8850714" cy="3880773"/>
          </a:xfrm>
        </p:spPr>
        <p:txBody>
          <a:bodyPr>
            <a:normAutofit/>
          </a:bodyPr>
          <a:lstStyle/>
          <a:p>
            <a:r>
              <a:rPr lang="en-US" sz="2400" dirty="0" smtClean="0"/>
              <a:t>One of the biggest cause of death in children under 5</a:t>
            </a:r>
          </a:p>
          <a:p>
            <a:r>
              <a:rPr lang="en-US" sz="2400" dirty="0" smtClean="0"/>
              <a:t>Diagnosis- one of the biggest issue</a:t>
            </a:r>
          </a:p>
          <a:p>
            <a:r>
              <a:rPr lang="en-US" sz="2400" dirty="0" smtClean="0"/>
              <a:t>Requires an expert to diagnose reliably</a:t>
            </a:r>
          </a:p>
          <a:p>
            <a:r>
              <a:rPr lang="en-US" sz="2400" dirty="0" smtClean="0"/>
              <a:t>Prevalent in low resource settings</a:t>
            </a:r>
          </a:p>
          <a:p>
            <a:r>
              <a:rPr lang="en-US" sz="2400" dirty="0" smtClean="0"/>
              <a:t>Lack of instruments &amp; skilled personnel in such places</a:t>
            </a:r>
            <a:endParaRPr lang="en-US" sz="2400"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30733148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Acoustics of Respiration</a:t>
            </a:r>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2"/>
          <a:stretch>
            <a:fillRect/>
          </a:stretch>
        </p:blipFill>
        <p:spPr>
          <a:xfrm>
            <a:off x="1411859" y="2212848"/>
            <a:ext cx="7293229" cy="2362183"/>
          </a:xfrm>
          <a:prstGeom prst="rect">
            <a:avLst/>
          </a:prstGeom>
        </p:spPr>
      </p:pic>
    </p:spTree>
    <p:extLst>
      <p:ext uri="{BB962C8B-B14F-4D97-AF65-F5344CB8AC3E}">
        <p14:creationId xmlns:p14="http://schemas.microsoft.com/office/powerpoint/2010/main" val="41799243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AccuPebble</a:t>
            </a:r>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3"/>
          <a:stretch>
            <a:fillRect/>
          </a:stretch>
        </p:blipFill>
        <p:spPr>
          <a:xfrm>
            <a:off x="2071396" y="1243568"/>
            <a:ext cx="7697558" cy="4797793"/>
          </a:xfrm>
          <a:prstGeom prst="rect">
            <a:avLst/>
          </a:prstGeom>
        </p:spPr>
      </p:pic>
    </p:spTree>
    <p:extLst>
      <p:ext uri="{BB962C8B-B14F-4D97-AF65-F5344CB8AC3E}">
        <p14:creationId xmlns:p14="http://schemas.microsoft.com/office/powerpoint/2010/main" val="19569439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sp>
        <p:nvSpPr>
          <p:cNvPr id="5" name="AutoShape 2" descr="http://acupebble.com/images/home3.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187268" y="99241"/>
            <a:ext cx="6432593" cy="6432593"/>
          </a:xfrm>
          <a:prstGeom prst="rect">
            <a:avLst/>
          </a:prstGeom>
        </p:spPr>
      </p:pic>
    </p:spTree>
    <p:extLst>
      <p:ext uri="{BB962C8B-B14F-4D97-AF65-F5344CB8AC3E}">
        <p14:creationId xmlns:p14="http://schemas.microsoft.com/office/powerpoint/2010/main" val="1673271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2"/>
          <a:stretch>
            <a:fillRect/>
          </a:stretch>
        </p:blipFill>
        <p:spPr>
          <a:xfrm>
            <a:off x="1654002" y="926452"/>
            <a:ext cx="7620000" cy="4762500"/>
          </a:xfrm>
          <a:prstGeom prst="rect">
            <a:avLst/>
          </a:prstGeom>
        </p:spPr>
      </p:pic>
    </p:spTree>
    <p:extLst>
      <p:ext uri="{BB962C8B-B14F-4D97-AF65-F5344CB8AC3E}">
        <p14:creationId xmlns:p14="http://schemas.microsoft.com/office/powerpoint/2010/main" val="1377798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3074" name="Picture 2" descr="http://i.ytimg.com/vi/N1nMwg8cf1U/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637" y="463987"/>
            <a:ext cx="7436498" cy="557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356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122" name="Picture 2" descr="http://www.acupebble.com/images/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31" y="434425"/>
            <a:ext cx="5523723" cy="3452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4672883" y="2757634"/>
            <a:ext cx="5635527" cy="3513917"/>
          </a:xfrm>
          <a:prstGeom prst="rect">
            <a:avLst/>
          </a:prstGeom>
        </p:spPr>
      </p:pic>
    </p:spTree>
    <p:extLst>
      <p:ext uri="{BB962C8B-B14F-4D97-AF65-F5344CB8AC3E}">
        <p14:creationId xmlns:p14="http://schemas.microsoft.com/office/powerpoint/2010/main" val="3866827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Mint </a:t>
            </a:r>
            <a:r>
              <a:rPr lang="en-US" dirty="0" err="1" smtClean="0"/>
              <a:t>Breathometer</a:t>
            </a:r>
            <a:endParaRPr lang="en-US" dirty="0"/>
          </a:p>
        </p:txBody>
      </p:sp>
      <p:sp>
        <p:nvSpPr>
          <p:cNvPr id="5" name="Content Placeholder 4"/>
          <p:cNvSpPr>
            <a:spLocks noGrp="1"/>
          </p:cNvSpPr>
          <p:nvPr>
            <p:ph idx="1"/>
          </p:nvPr>
        </p:nvSpPr>
        <p:spPr>
          <a:xfrm>
            <a:off x="677334" y="2160589"/>
            <a:ext cx="3894666" cy="3880773"/>
          </a:xfrm>
        </p:spPr>
        <p:txBody>
          <a:bodyPr/>
          <a:lstStyle/>
          <a:p>
            <a:r>
              <a:rPr lang="en-US" sz="2000" dirty="0" smtClean="0"/>
              <a:t>The world’s first smartphone breath analyzer.</a:t>
            </a:r>
          </a:p>
          <a:p>
            <a:r>
              <a:rPr lang="en-US" sz="2000" dirty="0" smtClean="0"/>
              <a:t>Detect and Monitor</a:t>
            </a:r>
          </a:p>
          <a:p>
            <a:pPr lvl="1"/>
            <a:r>
              <a:rPr lang="en-US" sz="1800" dirty="0" smtClean="0"/>
              <a:t>Bad breath and Hydration</a:t>
            </a:r>
          </a:p>
          <a:p>
            <a:pPr lvl="1"/>
            <a:r>
              <a:rPr lang="en-US" sz="1800" dirty="0" smtClean="0"/>
              <a:t>Alcohol consumption</a:t>
            </a:r>
          </a:p>
          <a:p>
            <a:endParaRPr lang="en-US" dirty="0"/>
          </a:p>
          <a:p>
            <a:endParaRPr lang="en-US" dirty="0" smtClean="0"/>
          </a:p>
          <a:p>
            <a:r>
              <a:rPr lang="en-US" sz="2000" dirty="0" smtClean="0"/>
              <a:t>Future: Could be used to detect drug use?</a:t>
            </a:r>
            <a:endParaRPr lang="en-US" sz="2000"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2050" name="Picture 2" descr="http://beta.gadgetzz.com/wp-content/uploads/2015/02/breathometer-mint-breathcheck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188" y="1270000"/>
            <a:ext cx="7070121" cy="5408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5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NanoBios Lab  ::  Prof.(Dr) Rohit Srivastava</a:t>
            </a:r>
            <a:endParaRPr lang="en-US" dirty="0"/>
          </a:p>
        </p:txBody>
      </p:sp>
      <p:sp>
        <p:nvSpPr>
          <p:cNvPr id="6" name="Rectangle 5"/>
          <p:cNvSpPr/>
          <p:nvPr/>
        </p:nvSpPr>
        <p:spPr>
          <a:xfrm>
            <a:off x="4282651" y="3847110"/>
            <a:ext cx="3626753" cy="24296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015554" y="387866"/>
            <a:ext cx="2067169" cy="461665"/>
          </a:xfrm>
          <a:prstGeom prst="rect">
            <a:avLst/>
          </a:prstGeom>
          <a:noFill/>
        </p:spPr>
        <p:txBody>
          <a:bodyPr wrap="none" rtlCol="0">
            <a:spAutoFit/>
          </a:bodyPr>
          <a:lstStyle>
            <a:defPPr>
              <a:defRPr lang="en-US"/>
            </a:defPPr>
            <a:lvl1pPr>
              <a:defRPr sz="2400">
                <a:solidFill>
                  <a:schemeClr val="accent1"/>
                </a:solidFill>
              </a:defRPr>
            </a:lvl1pPr>
          </a:lstStyle>
          <a:p>
            <a:r>
              <a:rPr lang="en-US" dirty="0"/>
              <a:t>Have any idea?</a:t>
            </a:r>
          </a:p>
        </p:txBody>
      </p:sp>
      <p:sp>
        <p:nvSpPr>
          <p:cNvPr id="9" name="TextBox 8"/>
          <p:cNvSpPr txBox="1"/>
          <p:nvPr/>
        </p:nvSpPr>
        <p:spPr>
          <a:xfrm>
            <a:off x="5849762" y="929140"/>
            <a:ext cx="495649" cy="461665"/>
          </a:xfrm>
          <a:prstGeom prst="rect">
            <a:avLst/>
          </a:prstGeom>
          <a:noFill/>
        </p:spPr>
        <p:txBody>
          <a:bodyPr wrap="none" rtlCol="0">
            <a:spAutoFit/>
          </a:bodyPr>
          <a:lstStyle>
            <a:defPPr>
              <a:defRPr lang="en-US"/>
            </a:defPPr>
            <a:lvl1pPr>
              <a:defRPr sz="2400">
                <a:solidFill>
                  <a:schemeClr val="accent1"/>
                </a:solidFill>
              </a:defRPr>
            </a:lvl1pPr>
          </a:lstStyle>
          <a:p>
            <a:r>
              <a:rPr lang="en-US" dirty="0"/>
              <a:t>Or</a:t>
            </a:r>
          </a:p>
        </p:txBody>
      </p:sp>
      <p:sp>
        <p:nvSpPr>
          <p:cNvPr id="10" name="TextBox 9"/>
          <p:cNvSpPr txBox="1"/>
          <p:nvPr/>
        </p:nvSpPr>
        <p:spPr>
          <a:xfrm>
            <a:off x="419412" y="1430774"/>
            <a:ext cx="11353229" cy="1200329"/>
          </a:xfrm>
          <a:prstGeom prst="rect">
            <a:avLst/>
          </a:prstGeom>
          <a:noFill/>
        </p:spPr>
        <p:txBody>
          <a:bodyPr wrap="square" rtlCol="0">
            <a:spAutoFit/>
          </a:bodyPr>
          <a:lstStyle>
            <a:defPPr>
              <a:defRPr lang="en-US"/>
            </a:defPPr>
            <a:lvl1pPr>
              <a:defRPr sz="2800">
                <a:solidFill>
                  <a:schemeClr val="accent1"/>
                </a:solidFill>
              </a:defRPr>
            </a:lvl1pPr>
          </a:lstStyle>
          <a:p>
            <a:r>
              <a:rPr lang="en-US" sz="2400" dirty="0">
                <a:solidFill>
                  <a:schemeClr val="tx2">
                    <a:lumMod val="50000"/>
                  </a:schemeClr>
                </a:solidFill>
              </a:rPr>
              <a:t>Enthusiastic about being </a:t>
            </a:r>
            <a:r>
              <a:rPr lang="en-US" sz="2400" dirty="0" smtClean="0">
                <a:solidFill>
                  <a:schemeClr val="tx2">
                    <a:lumMod val="50000"/>
                  </a:schemeClr>
                </a:solidFill>
              </a:rPr>
              <a:t>a part </a:t>
            </a:r>
            <a:r>
              <a:rPr lang="en-US" sz="2400" dirty="0">
                <a:solidFill>
                  <a:schemeClr val="tx2">
                    <a:lumMod val="50000"/>
                  </a:schemeClr>
                </a:solidFill>
              </a:rPr>
              <a:t>of developing new healthcare and medical </a:t>
            </a:r>
            <a:r>
              <a:rPr lang="en-US" sz="2400" dirty="0" smtClean="0">
                <a:solidFill>
                  <a:schemeClr val="tx2">
                    <a:lumMod val="50000"/>
                  </a:schemeClr>
                </a:solidFill>
              </a:rPr>
              <a:t>technologies?</a:t>
            </a:r>
          </a:p>
          <a:p>
            <a:pPr algn="ctr"/>
            <a:r>
              <a:rPr lang="en-US" sz="2400" dirty="0" smtClean="0">
                <a:solidFill>
                  <a:schemeClr val="tx2">
                    <a:lumMod val="50000"/>
                  </a:schemeClr>
                </a:solidFill>
              </a:rPr>
              <a:t>Drop a mail on:</a:t>
            </a:r>
            <a:endParaRPr lang="en-US" sz="2400" dirty="0">
              <a:solidFill>
                <a:schemeClr val="tx2">
                  <a:lumMod val="50000"/>
                </a:schemeClr>
              </a:solidFill>
            </a:endParaRPr>
          </a:p>
        </p:txBody>
      </p:sp>
      <p:sp>
        <p:nvSpPr>
          <p:cNvPr id="12" name="TextBox 11"/>
          <p:cNvSpPr txBox="1"/>
          <p:nvPr/>
        </p:nvSpPr>
        <p:spPr>
          <a:xfrm>
            <a:off x="4493859" y="3913013"/>
            <a:ext cx="3357137" cy="2308324"/>
          </a:xfrm>
          <a:prstGeom prst="rect">
            <a:avLst/>
          </a:prstGeom>
          <a:noFill/>
        </p:spPr>
        <p:txBody>
          <a:bodyPr wrap="none" rtlCol="0">
            <a:spAutoFit/>
          </a:bodyPr>
          <a:lstStyle>
            <a:defPPr>
              <a:defRPr lang="en-US"/>
            </a:defPPr>
            <a:lvl1pPr>
              <a:defRPr sz="2400">
                <a:solidFill>
                  <a:schemeClr val="accent1"/>
                </a:solidFill>
              </a:defRPr>
            </a:lvl1pPr>
          </a:lstStyle>
          <a:p>
            <a:r>
              <a:rPr lang="en-US" dirty="0" err="1"/>
              <a:t>NanoBios</a:t>
            </a:r>
            <a:r>
              <a:rPr lang="en-US" dirty="0"/>
              <a:t> Lab</a:t>
            </a:r>
          </a:p>
          <a:p>
            <a:r>
              <a:rPr lang="en-US" dirty="0"/>
              <a:t>Lab# - 505</a:t>
            </a:r>
          </a:p>
          <a:p>
            <a:r>
              <a:rPr lang="en-US" dirty="0"/>
              <a:t>5th Floor New BSBE, </a:t>
            </a:r>
          </a:p>
          <a:p>
            <a:r>
              <a:rPr lang="en-US" dirty="0"/>
              <a:t>Behind New LHC</a:t>
            </a:r>
          </a:p>
          <a:p>
            <a:r>
              <a:rPr lang="en-US" dirty="0"/>
              <a:t>IIT Bombay.</a:t>
            </a:r>
          </a:p>
          <a:p>
            <a:r>
              <a:rPr lang="en-US" dirty="0"/>
              <a:t>Tel.022-25767746 / 71 </a:t>
            </a:r>
          </a:p>
        </p:txBody>
      </p:sp>
      <p:sp>
        <p:nvSpPr>
          <p:cNvPr id="13" name="Rectangle 12"/>
          <p:cNvSpPr/>
          <p:nvPr/>
        </p:nvSpPr>
        <p:spPr>
          <a:xfrm>
            <a:off x="2752436" y="2706184"/>
            <a:ext cx="7185891" cy="611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114738" y="2706341"/>
            <a:ext cx="4814138" cy="584775"/>
          </a:xfrm>
          <a:prstGeom prst="rect">
            <a:avLst/>
          </a:prstGeom>
          <a:noFill/>
        </p:spPr>
        <p:txBody>
          <a:bodyPr wrap="none" rtlCol="0">
            <a:spAutoFit/>
          </a:bodyPr>
          <a:lstStyle/>
          <a:p>
            <a:r>
              <a:rPr lang="en-US" sz="3200" dirty="0" smtClean="0">
                <a:solidFill>
                  <a:schemeClr val="accent1"/>
                </a:solidFill>
              </a:rPr>
              <a:t>nanobios.iitb@gmail.com</a:t>
            </a:r>
            <a:endParaRPr lang="en-US" sz="3200" dirty="0">
              <a:solidFill>
                <a:schemeClr val="accent1"/>
              </a:solidFill>
            </a:endParaRPr>
          </a:p>
        </p:txBody>
      </p:sp>
      <p:sp>
        <p:nvSpPr>
          <p:cNvPr id="4" name="Rectangle 3"/>
          <p:cNvSpPr/>
          <p:nvPr/>
        </p:nvSpPr>
        <p:spPr>
          <a:xfrm>
            <a:off x="5035019" y="3357594"/>
            <a:ext cx="2055371" cy="461665"/>
          </a:xfrm>
          <a:prstGeom prst="rect">
            <a:avLst/>
          </a:prstGeom>
        </p:spPr>
        <p:txBody>
          <a:bodyPr wrap="none">
            <a:spAutoFit/>
          </a:bodyPr>
          <a:lstStyle/>
          <a:p>
            <a:pPr algn="ctr"/>
            <a:r>
              <a:rPr lang="en-US" sz="2400" dirty="0">
                <a:solidFill>
                  <a:schemeClr val="tx2">
                    <a:lumMod val="50000"/>
                  </a:schemeClr>
                </a:solidFill>
              </a:rPr>
              <a:t>Or visit us at:</a:t>
            </a:r>
          </a:p>
        </p:txBody>
      </p:sp>
    </p:spTree>
    <p:extLst>
      <p:ext uri="{BB962C8B-B14F-4D97-AF65-F5344CB8AC3E}">
        <p14:creationId xmlns:p14="http://schemas.microsoft.com/office/powerpoint/2010/main" val="3012410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respiration </a:t>
            </a:r>
            <a:r>
              <a:rPr lang="en-US" dirty="0" smtClean="0"/>
              <a:t>rate an </a:t>
            </a:r>
            <a:r>
              <a:rPr lang="en-US" dirty="0" smtClean="0"/>
              <a:t>important parameter?</a:t>
            </a:r>
            <a:endParaRPr lang="en-US" dirty="0"/>
          </a:p>
        </p:txBody>
      </p:sp>
      <p:sp>
        <p:nvSpPr>
          <p:cNvPr id="3" name="Content Placeholder 2"/>
          <p:cNvSpPr>
            <a:spLocks noGrp="1"/>
          </p:cNvSpPr>
          <p:nvPr>
            <p:ph idx="1"/>
          </p:nvPr>
        </p:nvSpPr>
        <p:spPr/>
        <p:txBody>
          <a:bodyPr/>
          <a:lstStyle/>
          <a:p>
            <a:r>
              <a:rPr lang="en-US" dirty="0" smtClean="0"/>
              <a:t>Important Vital Sign</a:t>
            </a:r>
          </a:p>
          <a:p>
            <a:r>
              <a:rPr lang="en-US" dirty="0" smtClean="0"/>
              <a:t>Key indicator of ventilation</a:t>
            </a:r>
          </a:p>
          <a:p>
            <a:r>
              <a:rPr lang="en-US" dirty="0" smtClean="0"/>
              <a:t>Sensitive indicator of physiologic distress</a:t>
            </a:r>
          </a:p>
          <a:p>
            <a:r>
              <a:rPr lang="en-US" dirty="0" smtClean="0"/>
              <a:t>Can indicate respiratory infections and other pulmonary diseases too.</a:t>
            </a:r>
          </a:p>
          <a:p>
            <a:r>
              <a:rPr lang="en-US" dirty="0" smtClean="0"/>
              <a:t>Is essential in hospitals and bed ridden patients</a:t>
            </a:r>
          </a:p>
          <a:p>
            <a:r>
              <a:rPr lang="en-US" dirty="0" smtClean="0"/>
              <a:t>Can alert about </a:t>
            </a:r>
            <a:r>
              <a:rPr lang="en-US" dirty="0" smtClean="0"/>
              <a:t>Asthma </a:t>
            </a:r>
            <a:r>
              <a:rPr lang="en-US" dirty="0" smtClean="0"/>
              <a:t>and other respiratory diseases</a:t>
            </a:r>
          </a:p>
          <a:p>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2"/>
          <a:stretch>
            <a:fillRect/>
          </a:stretch>
        </p:blipFill>
        <p:spPr>
          <a:xfrm>
            <a:off x="8683884" y="3311007"/>
            <a:ext cx="3333750" cy="3333750"/>
          </a:xfrm>
          <a:prstGeom prst="rect">
            <a:avLst/>
          </a:prstGeom>
        </p:spPr>
      </p:pic>
    </p:spTree>
    <p:extLst>
      <p:ext uri="{BB962C8B-B14F-4D97-AF65-F5344CB8AC3E}">
        <p14:creationId xmlns:p14="http://schemas.microsoft.com/office/powerpoint/2010/main" val="516507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t>
            </a:r>
            <a:r>
              <a:rPr lang="en-US" dirty="0" smtClean="0"/>
              <a:t>Methods of measuring respiration rate</a:t>
            </a:r>
            <a:endParaRPr lang="en-US" dirty="0"/>
          </a:p>
        </p:txBody>
      </p:sp>
      <p:sp>
        <p:nvSpPr>
          <p:cNvPr id="3" name="Content Placeholder 2"/>
          <p:cNvSpPr>
            <a:spLocks noGrp="1"/>
          </p:cNvSpPr>
          <p:nvPr>
            <p:ph idx="1"/>
          </p:nvPr>
        </p:nvSpPr>
        <p:spPr>
          <a:xfrm>
            <a:off x="677334" y="1847089"/>
            <a:ext cx="8596668" cy="4194274"/>
          </a:xfrm>
        </p:spPr>
        <p:txBody>
          <a:bodyPr/>
          <a:lstStyle/>
          <a:p>
            <a:pPr marL="0" indent="0">
              <a:buNone/>
            </a:pPr>
            <a:r>
              <a:rPr lang="en-US" b="1" dirty="0" smtClean="0">
                <a:solidFill>
                  <a:schemeClr val="accent2"/>
                </a:solidFill>
              </a:rPr>
              <a:t>A) Manual Method</a:t>
            </a:r>
            <a:endParaRPr lang="en-US" dirty="0"/>
          </a:p>
          <a:p>
            <a:r>
              <a:rPr lang="en-US" dirty="0" smtClean="0"/>
              <a:t>The </a:t>
            </a:r>
            <a:r>
              <a:rPr lang="en-US" dirty="0"/>
              <a:t>most common method for respiration rate measurement is by physical assessment, either by counting </a:t>
            </a:r>
            <a:r>
              <a:rPr lang="en-US" dirty="0" smtClean="0"/>
              <a:t>chest wall </a:t>
            </a:r>
            <a:r>
              <a:rPr lang="en-US" dirty="0"/>
              <a:t>movements or by </a:t>
            </a:r>
            <a:r>
              <a:rPr lang="en-US" dirty="0" smtClean="0"/>
              <a:t>auscultation (listening to internal sounds of the body) </a:t>
            </a:r>
            <a:r>
              <a:rPr lang="en-US" dirty="0"/>
              <a:t>of breath sounds with a </a:t>
            </a:r>
            <a:r>
              <a:rPr lang="en-US" dirty="0" smtClean="0"/>
              <a:t>stethoscope.</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NanoBios Lab  ::  Prof.(Dr) Rohit Srivastava</a:t>
            </a:r>
            <a:endParaRPr lang="en-US" dirty="0"/>
          </a:p>
        </p:txBody>
      </p:sp>
      <p:pic>
        <p:nvPicPr>
          <p:cNvPr id="5" name="Picture 4"/>
          <p:cNvPicPr>
            <a:picLocks noChangeAspect="1"/>
          </p:cNvPicPr>
          <p:nvPr/>
        </p:nvPicPr>
        <p:blipFill>
          <a:blip r:embed="rId3"/>
          <a:stretch>
            <a:fillRect/>
          </a:stretch>
        </p:blipFill>
        <p:spPr>
          <a:xfrm>
            <a:off x="3390371" y="3127248"/>
            <a:ext cx="5226504" cy="3456432"/>
          </a:xfrm>
          <a:prstGeom prst="rect">
            <a:avLst/>
          </a:prstGeom>
        </p:spPr>
      </p:pic>
    </p:spTree>
    <p:extLst>
      <p:ext uri="{BB962C8B-B14F-4D97-AF65-F5344CB8AC3E}">
        <p14:creationId xmlns:p14="http://schemas.microsoft.com/office/powerpoint/2010/main" val="1378259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dirty="0"/>
              <a:t>Physical </a:t>
            </a:r>
            <a:r>
              <a:rPr lang="en-US" altLang="en-US" dirty="0" smtClean="0"/>
              <a:t>Examination or Monitoring</a:t>
            </a:r>
            <a:endParaRPr lang="en-US" altLang="en-US" dirty="0"/>
          </a:p>
        </p:txBody>
      </p:sp>
      <p:sp>
        <p:nvSpPr>
          <p:cNvPr id="76803" name="Rectangle 3"/>
          <p:cNvSpPr>
            <a:spLocks noGrp="1" noChangeArrowheads="1"/>
          </p:cNvSpPr>
          <p:nvPr>
            <p:ph type="body" idx="1"/>
          </p:nvPr>
        </p:nvSpPr>
        <p:spPr/>
        <p:txBody>
          <a:bodyPr>
            <a:normAutofit/>
          </a:bodyPr>
          <a:lstStyle/>
          <a:p>
            <a:pPr algn="just"/>
            <a:r>
              <a:rPr lang="en-US" altLang="en-US" sz="2000" dirty="0"/>
              <a:t>Monitor: </a:t>
            </a:r>
            <a:r>
              <a:rPr lang="en-US" altLang="en-US" sz="2000" dirty="0" smtClean="0"/>
              <a:t>Comes from a Latin word, which means  </a:t>
            </a:r>
            <a:r>
              <a:rPr lang="en-US" altLang="en-US" sz="2000" dirty="0"/>
              <a:t>“to warn</a:t>
            </a:r>
            <a:r>
              <a:rPr lang="en-US" altLang="en-US" sz="2000" dirty="0" smtClean="0"/>
              <a:t>”.</a:t>
            </a:r>
            <a:endParaRPr lang="en-US" altLang="en-US" sz="2000" dirty="0"/>
          </a:p>
          <a:p>
            <a:pPr algn="just">
              <a:buFontTx/>
              <a:buNone/>
            </a:pPr>
            <a:endParaRPr lang="en-US" altLang="en-US" sz="2000" dirty="0"/>
          </a:p>
          <a:p>
            <a:pPr algn="just"/>
            <a:r>
              <a:rPr lang="en-US" altLang="en-US" sz="2000" u="sng" dirty="0" smtClean="0"/>
              <a:t>Observation</a:t>
            </a:r>
            <a:r>
              <a:rPr lang="en-US" altLang="en-US" sz="2000" dirty="0" smtClean="0"/>
              <a:t>: </a:t>
            </a:r>
            <a:r>
              <a:rPr lang="en-US" altLang="en-US" sz="2000" dirty="0"/>
              <a:t>respiratory rate; </a:t>
            </a:r>
            <a:r>
              <a:rPr lang="en-US" altLang="en-US" sz="2000" dirty="0" smtClean="0"/>
              <a:t>pattern; </a:t>
            </a:r>
            <a:r>
              <a:rPr lang="en-US" altLang="en-US" sz="2000" dirty="0"/>
              <a:t>nasal flaring; retractions; accessory muscle use</a:t>
            </a:r>
          </a:p>
          <a:p>
            <a:pPr algn="just">
              <a:buFontTx/>
              <a:buNone/>
            </a:pPr>
            <a:endParaRPr lang="en-US" altLang="en-US" sz="2000" dirty="0"/>
          </a:p>
          <a:p>
            <a:pPr algn="just"/>
            <a:r>
              <a:rPr lang="en-US" altLang="en-US" sz="2000" u="sng" dirty="0"/>
              <a:t>Auscultation</a:t>
            </a:r>
            <a:r>
              <a:rPr lang="en-US" altLang="en-US" sz="2000" dirty="0"/>
              <a:t>: wheeze; stridor; air entry; </a:t>
            </a:r>
            <a:r>
              <a:rPr lang="en-US" altLang="en-US" sz="2000" dirty="0" smtClean="0"/>
              <a:t>crackles/</a:t>
            </a:r>
            <a:r>
              <a:rPr lang="en-US" altLang="en-US" sz="2000" dirty="0" err="1" smtClean="0"/>
              <a:t>rales</a:t>
            </a:r>
            <a:r>
              <a:rPr lang="en-US" altLang="en-US" sz="2000" dirty="0" smtClean="0"/>
              <a:t> (different breath sounds) </a:t>
            </a:r>
            <a:endParaRPr lang="en-US" altLang="en-US" sz="2000" dirty="0"/>
          </a:p>
        </p:txBody>
      </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2519571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smtClean="0"/>
              <a:t>Abnormal Patterns </a:t>
            </a:r>
            <a:r>
              <a:rPr lang="en-US" altLang="en-US" dirty="0"/>
              <a:t>of breathing</a:t>
            </a:r>
          </a:p>
        </p:txBody>
      </p:sp>
      <p:sp>
        <p:nvSpPr>
          <p:cNvPr id="79875" name="Rectangle 3"/>
          <p:cNvSpPr>
            <a:spLocks noGrp="1" noChangeArrowheads="1"/>
          </p:cNvSpPr>
          <p:nvPr>
            <p:ph type="body" idx="1"/>
          </p:nvPr>
        </p:nvSpPr>
        <p:spPr>
          <a:xfrm>
            <a:off x="677334" y="1591057"/>
            <a:ext cx="8596668" cy="4450306"/>
          </a:xfrm>
        </p:spPr>
        <p:txBody>
          <a:bodyPr>
            <a:normAutofit fontScale="92500"/>
          </a:bodyPr>
          <a:lstStyle/>
          <a:p>
            <a:pPr algn="just"/>
            <a:r>
              <a:rPr lang="en-US" altLang="en-US" sz="2800" dirty="0"/>
              <a:t>Pause</a:t>
            </a:r>
          </a:p>
          <a:p>
            <a:pPr lvl="1" algn="just"/>
            <a:r>
              <a:rPr lang="en-US" altLang="en-US" sz="2400" dirty="0"/>
              <a:t>Occurs in babies &lt;3 </a:t>
            </a:r>
            <a:r>
              <a:rPr lang="en-US" altLang="en-US" sz="2400" dirty="0" smtClean="0"/>
              <a:t>months, </a:t>
            </a:r>
            <a:r>
              <a:rPr lang="en-US" altLang="en-US" sz="2400" dirty="0"/>
              <a:t>resolves by 6 months</a:t>
            </a:r>
          </a:p>
          <a:p>
            <a:pPr lvl="1" algn="just"/>
            <a:r>
              <a:rPr lang="en-US" altLang="en-US" sz="2400" dirty="0" smtClean="0"/>
              <a:t>Lasts for </a:t>
            </a:r>
            <a:r>
              <a:rPr lang="en-US" altLang="en-US" sz="2400" dirty="0"/>
              <a:t>&lt;3 seconds</a:t>
            </a:r>
          </a:p>
          <a:p>
            <a:pPr lvl="1" algn="just"/>
            <a:r>
              <a:rPr lang="en-US" altLang="en-US" sz="2400" dirty="0"/>
              <a:t>Occurs in groups of ≥3, separated by &lt;20 sec</a:t>
            </a:r>
          </a:p>
          <a:p>
            <a:pPr algn="just"/>
            <a:r>
              <a:rPr lang="en-US" altLang="en-US" sz="2800" dirty="0"/>
              <a:t>Apnea</a:t>
            </a:r>
          </a:p>
          <a:p>
            <a:pPr lvl="1" algn="just"/>
            <a:r>
              <a:rPr lang="en-US" altLang="en-US" sz="2400" dirty="0"/>
              <a:t>NIH Conference consensus </a:t>
            </a:r>
            <a:r>
              <a:rPr lang="en-US" altLang="en-US" sz="2400" dirty="0" smtClean="0"/>
              <a:t>statement defines “apnea” as:</a:t>
            </a:r>
            <a:endParaRPr lang="en-US" altLang="en-US" sz="2400" dirty="0"/>
          </a:p>
          <a:p>
            <a:pPr lvl="1" algn="just"/>
            <a:r>
              <a:rPr lang="en-US" altLang="en-US" sz="2400" dirty="0"/>
              <a:t>Cessation of breathing for </a:t>
            </a:r>
            <a:r>
              <a:rPr lang="en-US" altLang="en-US" sz="2400" u="sng" dirty="0"/>
              <a:t>longer than 20 seconds</a:t>
            </a:r>
            <a:r>
              <a:rPr lang="en-US" altLang="en-US" sz="2400" dirty="0"/>
              <a:t> or any respiratory pause associated with </a:t>
            </a:r>
            <a:r>
              <a:rPr lang="en-US" altLang="en-US" sz="2400" dirty="0" err="1" smtClean="0"/>
              <a:t>bradycardia</a:t>
            </a:r>
            <a:r>
              <a:rPr lang="en-US" altLang="en-US" sz="2400" dirty="0" smtClean="0"/>
              <a:t> (slower heart rate), pallor (pale skin due to less </a:t>
            </a:r>
            <a:r>
              <a:rPr lang="en-US" altLang="en-US" sz="2400" dirty="0" err="1" smtClean="0"/>
              <a:t>oxyHb</a:t>
            </a:r>
            <a:r>
              <a:rPr lang="en-US" altLang="en-US" sz="2400" dirty="0" smtClean="0"/>
              <a:t>) </a:t>
            </a:r>
            <a:r>
              <a:rPr lang="en-US" altLang="en-US" sz="2400" dirty="0"/>
              <a:t>or </a:t>
            </a:r>
            <a:r>
              <a:rPr lang="en-US" altLang="en-US" sz="2400" dirty="0" smtClean="0"/>
              <a:t>cyanosis (blue or purple coloration of skin due to excess of </a:t>
            </a:r>
            <a:r>
              <a:rPr lang="en-US" altLang="en-US" sz="2400" dirty="0" err="1" smtClean="0"/>
              <a:t>deoxyHb</a:t>
            </a:r>
            <a:r>
              <a:rPr lang="en-US" altLang="en-US" sz="2400" dirty="0" smtClean="0"/>
              <a:t>).</a:t>
            </a:r>
            <a:endParaRPr lang="en-US" altLang="en-US" sz="2400" dirty="0"/>
          </a:p>
        </p:txBody>
      </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3094114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603505"/>
            <a:ext cx="8596668" cy="4407520"/>
          </a:xfrm>
        </p:spPr>
        <p:txBody>
          <a:bodyPr/>
          <a:lstStyle/>
          <a:p>
            <a:pPr marL="0" indent="0" algn="ctr">
              <a:buNone/>
            </a:pPr>
            <a:r>
              <a:rPr lang="en-US" sz="2400" b="1" dirty="0" smtClean="0">
                <a:solidFill>
                  <a:schemeClr val="accent2"/>
                </a:solidFill>
              </a:rPr>
              <a:t>B) Thoracic </a:t>
            </a:r>
            <a:r>
              <a:rPr lang="en-US" sz="2400" b="1" dirty="0">
                <a:solidFill>
                  <a:schemeClr val="accent2"/>
                </a:solidFill>
              </a:rPr>
              <a:t>Impedance </a:t>
            </a:r>
            <a:r>
              <a:rPr lang="en-US" sz="2400" b="1" dirty="0" err="1">
                <a:solidFill>
                  <a:schemeClr val="accent2"/>
                </a:solidFill>
              </a:rPr>
              <a:t>Pneumography</a:t>
            </a:r>
            <a:r>
              <a:rPr lang="en-US" sz="2400" b="1" dirty="0">
                <a:solidFill>
                  <a:schemeClr val="accent2"/>
                </a:solidFill>
              </a:rPr>
              <a:t> </a:t>
            </a:r>
            <a:endParaRPr lang="en-US" sz="2400" b="1" dirty="0" smtClean="0">
              <a:solidFill>
                <a:schemeClr val="accent2"/>
              </a:solidFill>
            </a:endParaRPr>
          </a:p>
          <a:p>
            <a:pPr marL="0" indent="0" algn="just">
              <a:buNone/>
            </a:pPr>
            <a:r>
              <a:rPr lang="en-US" sz="2000" dirty="0" smtClean="0">
                <a:solidFill>
                  <a:schemeClr val="accent2"/>
                </a:solidFill>
              </a:rPr>
              <a:t>(</a:t>
            </a:r>
            <a:r>
              <a:rPr lang="en-US" sz="2000" dirty="0" err="1" smtClean="0">
                <a:solidFill>
                  <a:schemeClr val="accent2"/>
                </a:solidFill>
              </a:rPr>
              <a:t>Pneumography</a:t>
            </a:r>
            <a:r>
              <a:rPr lang="en-US" sz="2000" dirty="0" smtClean="0">
                <a:solidFill>
                  <a:schemeClr val="accent2"/>
                </a:solidFill>
              </a:rPr>
              <a:t>: recording velocity and force of chest movements during respiration)</a:t>
            </a:r>
            <a:endParaRPr lang="en-US" sz="2400" dirty="0" smtClean="0">
              <a:solidFill>
                <a:schemeClr val="accent2"/>
              </a:solidFill>
            </a:endParaRPr>
          </a:p>
          <a:p>
            <a:pPr algn="just"/>
            <a:r>
              <a:rPr lang="en-US" dirty="0" smtClean="0"/>
              <a:t>The </a:t>
            </a:r>
            <a:r>
              <a:rPr lang="en-US" dirty="0"/>
              <a:t>thoracic chest wall expands and contracts during the respiratory cycle from which respiration rate can be determined by measuring changes in electrical impedance associated with this movement. Impedance is measured by passing a very small alternating current across the chest via ECG Electrodes placed on either side of the chest that measure changes during the respiratory cycle. The respiration rate is then calculated by the repeated cycle of chest wall expansions and contractions. </a:t>
            </a:r>
          </a:p>
        </p:txBody>
      </p:sp>
      <p:sp>
        <p:nvSpPr>
          <p:cNvPr id="4" name="Footer Placeholder 3"/>
          <p:cNvSpPr>
            <a:spLocks noGrp="1"/>
          </p:cNvSpPr>
          <p:nvPr>
            <p:ph type="ftr" sz="quarter" idx="11"/>
          </p:nvPr>
        </p:nvSpPr>
        <p:spPr/>
        <p:txBody>
          <a:bodyPr/>
          <a:lstStyle/>
          <a:p>
            <a:r>
              <a:rPr lang="en-US" dirty="0" err="1" smtClean="0"/>
              <a:t>NanoBios</a:t>
            </a:r>
            <a:r>
              <a:rPr lang="en-US" dirty="0" smtClean="0"/>
              <a:t> Lab  ::  Prof.(</a:t>
            </a:r>
            <a:r>
              <a:rPr lang="en-US" dirty="0" err="1" smtClean="0"/>
              <a:t>Dr</a:t>
            </a:r>
            <a:r>
              <a:rPr lang="en-US" dirty="0" smtClean="0"/>
              <a:t>) </a:t>
            </a:r>
            <a:r>
              <a:rPr lang="en-US" dirty="0" err="1" smtClean="0"/>
              <a:t>Rohit</a:t>
            </a:r>
            <a:r>
              <a:rPr lang="en-US" dirty="0" smtClean="0"/>
              <a:t> </a:t>
            </a:r>
            <a:r>
              <a:rPr lang="en-US" dirty="0" err="1" smtClean="0"/>
              <a:t>Srivastava</a:t>
            </a:r>
            <a:endParaRPr lang="en-US" dirty="0"/>
          </a:p>
        </p:txBody>
      </p:sp>
      <p:pic>
        <p:nvPicPr>
          <p:cNvPr id="5" name="Picture 4"/>
          <p:cNvPicPr>
            <a:picLocks noChangeAspect="1"/>
          </p:cNvPicPr>
          <p:nvPr/>
        </p:nvPicPr>
        <p:blipFill>
          <a:blip r:embed="rId3"/>
          <a:stretch>
            <a:fillRect/>
          </a:stretch>
        </p:blipFill>
        <p:spPr>
          <a:xfrm>
            <a:off x="7836181" y="3511296"/>
            <a:ext cx="3969656" cy="3346704"/>
          </a:xfrm>
          <a:prstGeom prst="rect">
            <a:avLst/>
          </a:prstGeom>
        </p:spPr>
      </p:pic>
    </p:spTree>
    <p:extLst>
      <p:ext uri="{BB962C8B-B14F-4D97-AF65-F5344CB8AC3E}">
        <p14:creationId xmlns:p14="http://schemas.microsoft.com/office/powerpoint/2010/main" val="3635881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77334" y="609600"/>
            <a:ext cx="8596668" cy="1164336"/>
          </a:xfrm>
        </p:spPr>
        <p:txBody>
          <a:bodyPr/>
          <a:lstStyle/>
          <a:p>
            <a:r>
              <a:rPr lang="en-US" altLang="en-US" dirty="0" smtClean="0"/>
              <a:t>Thoracic Impedance </a:t>
            </a:r>
            <a:r>
              <a:rPr lang="en-US" altLang="en-US" dirty="0" err="1"/>
              <a:t>Pneumography</a:t>
            </a:r>
            <a:endParaRPr lang="en-US" altLang="en-US" dirty="0"/>
          </a:p>
        </p:txBody>
      </p:sp>
      <p:sp>
        <p:nvSpPr>
          <p:cNvPr id="77827" name="Rectangle 3"/>
          <p:cNvSpPr>
            <a:spLocks noGrp="1" noChangeArrowheads="1"/>
          </p:cNvSpPr>
          <p:nvPr>
            <p:ph type="body" idx="1"/>
          </p:nvPr>
        </p:nvSpPr>
        <p:spPr>
          <a:xfrm>
            <a:off x="677334" y="1682497"/>
            <a:ext cx="8596668" cy="4358866"/>
          </a:xfrm>
        </p:spPr>
        <p:txBody>
          <a:bodyPr>
            <a:normAutofit/>
          </a:bodyPr>
          <a:lstStyle/>
          <a:p>
            <a:pPr algn="just">
              <a:lnSpc>
                <a:spcPct val="90000"/>
              </a:lnSpc>
            </a:pPr>
            <a:r>
              <a:rPr lang="en-US" altLang="en-US" sz="2800" dirty="0" smtClean="0"/>
              <a:t>3 </a:t>
            </a:r>
            <a:r>
              <a:rPr lang="en-US" altLang="en-US" sz="2800" dirty="0"/>
              <a:t>leads-</a:t>
            </a:r>
          </a:p>
          <a:p>
            <a:pPr lvl="1" algn="just">
              <a:lnSpc>
                <a:spcPct val="90000"/>
              </a:lnSpc>
            </a:pPr>
            <a:r>
              <a:rPr lang="en-US" altLang="en-US" sz="2400" dirty="0"/>
              <a:t>1 over the heart</a:t>
            </a:r>
          </a:p>
          <a:p>
            <a:pPr lvl="1" algn="just">
              <a:lnSpc>
                <a:spcPct val="90000"/>
              </a:lnSpc>
            </a:pPr>
            <a:r>
              <a:rPr lang="en-US" altLang="en-US" sz="2400" dirty="0"/>
              <a:t>2 on opposite sides of the lower chest</a:t>
            </a:r>
          </a:p>
          <a:p>
            <a:pPr algn="just">
              <a:lnSpc>
                <a:spcPct val="90000"/>
              </a:lnSpc>
            </a:pPr>
            <a:r>
              <a:rPr lang="en-US" altLang="en-US" sz="2800" dirty="0"/>
              <a:t>Small current is passed through 1 pair of electrodes</a:t>
            </a:r>
          </a:p>
          <a:p>
            <a:pPr algn="just">
              <a:lnSpc>
                <a:spcPct val="90000"/>
              </a:lnSpc>
            </a:pPr>
            <a:r>
              <a:rPr lang="en-US" altLang="en-US" sz="2800" dirty="0"/>
              <a:t>Impedance to current flow varies with the fluid content of the chest which, in turn, varies with the respiratory cycle</a:t>
            </a:r>
          </a:p>
          <a:p>
            <a:pPr algn="just">
              <a:lnSpc>
                <a:spcPct val="90000"/>
              </a:lnSpc>
            </a:pPr>
            <a:r>
              <a:rPr lang="en-US" altLang="en-US" sz="2800" dirty="0"/>
              <a:t>Converted into a displayed waveform</a:t>
            </a:r>
          </a:p>
        </p:txBody>
      </p:sp>
      <p:sp>
        <p:nvSpPr>
          <p:cNvPr id="2" name="Footer Placeholder 1"/>
          <p:cNvSpPr>
            <a:spLocks noGrp="1"/>
          </p:cNvSpPr>
          <p:nvPr>
            <p:ph type="ftr" sz="quarter" idx="11"/>
          </p:nvPr>
        </p:nvSpPr>
        <p:spPr/>
        <p:txBody>
          <a:bodyPr/>
          <a:lstStyle/>
          <a:p>
            <a:r>
              <a:rPr lang="en-US" smtClean="0"/>
              <a:t>NanoBios Lab  ::  Prof.(Dr) Rohit Srivastava</a:t>
            </a:r>
            <a:endParaRPr lang="en-US" dirty="0"/>
          </a:p>
        </p:txBody>
      </p:sp>
    </p:spTree>
    <p:extLst>
      <p:ext uri="{BB962C8B-B14F-4D97-AF65-F5344CB8AC3E}">
        <p14:creationId xmlns:p14="http://schemas.microsoft.com/office/powerpoint/2010/main" val="225134320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207</TotalTime>
  <Words>1484</Words>
  <Application>Microsoft Office PowerPoint</Application>
  <PresentationFormat>Custom</PresentationFormat>
  <Paragraphs>216</Paragraphs>
  <Slides>39</Slides>
  <Notes>12</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Facet</vt:lpstr>
      <vt:lpstr>Respiration</vt:lpstr>
      <vt:lpstr>Respiration</vt:lpstr>
      <vt:lpstr>Respiration rate</vt:lpstr>
      <vt:lpstr>Why is respiration rate an important parameter?</vt:lpstr>
      <vt:lpstr>Current Methods of measuring respiration rate</vt:lpstr>
      <vt:lpstr>Physical Examination or Monitoring</vt:lpstr>
      <vt:lpstr>Abnormal Patterns of breathing</vt:lpstr>
      <vt:lpstr>PowerPoint Presentation</vt:lpstr>
      <vt:lpstr>Thoracic Impedance Pneumography</vt:lpstr>
      <vt:lpstr>PowerPoint Presentation</vt:lpstr>
      <vt:lpstr>Capnography</vt:lpstr>
      <vt:lpstr>Capnography </vt:lpstr>
      <vt:lpstr>Capnography</vt:lpstr>
      <vt:lpstr>D) Pulse Oximetry</vt:lpstr>
      <vt:lpstr>Pulse Oximetry</vt:lpstr>
      <vt:lpstr>Pulse Oximetry - Mechanics</vt:lpstr>
      <vt:lpstr>PowerPoint Presentation</vt:lpstr>
      <vt:lpstr>Pulse Oximetry - Problems</vt:lpstr>
      <vt:lpstr>Pulse Oximetry – Anemia Anemia is defined as the reduced conc. Of RBCs or HB in the blood</vt:lpstr>
      <vt:lpstr>E) Transcutaneous devices (Transcutaneous: measured across depth of skin)</vt:lpstr>
      <vt:lpstr>F) Chest X-Ray (CXR)</vt:lpstr>
      <vt:lpstr>Limitations of existing methods</vt:lpstr>
      <vt:lpstr>Some Modern Devices</vt:lpstr>
      <vt:lpstr>Masimo EMMA Capnometer</vt:lpstr>
      <vt:lpstr>PowerPoint Presentation</vt:lpstr>
      <vt:lpstr>PowerPoint Presentation</vt:lpstr>
      <vt:lpstr>Stetho-cloud</vt:lpstr>
      <vt:lpstr>PowerPoint Presentation</vt:lpstr>
      <vt:lpstr>Clinicloud</vt:lpstr>
      <vt:lpstr>Pneumonia &amp; COPD (Chronic Obstructive Pulmonary disorder)</vt:lpstr>
      <vt:lpstr>Some facts </vt:lpstr>
      <vt:lpstr>Acoustics of Respiration</vt:lpstr>
      <vt:lpstr>AccuPebble</vt:lpstr>
      <vt:lpstr>PowerPoint Presentation</vt:lpstr>
      <vt:lpstr>PowerPoint Presentation</vt:lpstr>
      <vt:lpstr>PowerPoint Presentation</vt:lpstr>
      <vt:lpstr>PowerPoint Presentation</vt:lpstr>
      <vt:lpstr>Mint Breathometer</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Respiration</dc:title>
  <dc:creator>j.l. meena</dc:creator>
  <cp:lastModifiedBy>Richi</cp:lastModifiedBy>
  <cp:revision>20</cp:revision>
  <dcterms:created xsi:type="dcterms:W3CDTF">2015-03-08T19:06:32Z</dcterms:created>
  <dcterms:modified xsi:type="dcterms:W3CDTF">2015-04-06T16:59:15Z</dcterms:modified>
</cp:coreProperties>
</file>